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1" r:id="rId3"/>
    <p:sldId id="257" r:id="rId4"/>
    <p:sldId id="258" r:id="rId5"/>
    <p:sldId id="259" r:id="rId6"/>
    <p:sldId id="264" r:id="rId7"/>
    <p:sldId id="261" r:id="rId8"/>
    <p:sldId id="265" r:id="rId9"/>
    <p:sldId id="262" r:id="rId10"/>
    <p:sldId id="266" r:id="rId11"/>
    <p:sldId id="263" r:id="rId12"/>
    <p:sldId id="267" r:id="rId13"/>
    <p:sldId id="260" r:id="rId14"/>
    <p:sldId id="268" r:id="rId15"/>
    <p:sldId id="274" r:id="rId16"/>
    <p:sldId id="271" r:id="rId17"/>
    <p:sldId id="272" r:id="rId18"/>
    <p:sldId id="273" r:id="rId19"/>
    <p:sldId id="276" r:id="rId20"/>
    <p:sldId id="277" r:id="rId21"/>
    <p:sldId id="279" r:id="rId22"/>
    <p:sldId id="280"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0845" autoAdjust="0"/>
  </p:normalViewPr>
  <p:slideViewPr>
    <p:cSldViewPr>
      <p:cViewPr varScale="1">
        <p:scale>
          <a:sx n="39" d="100"/>
          <a:sy n="39" d="100"/>
        </p:scale>
        <p:origin x="-1428"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985B1E-6133-447A-A1E1-B8AC2F73303A}" type="datetimeFigureOut">
              <a:rPr lang="en-US" smtClean="0"/>
              <a:pPr/>
              <a:t>04-Oct-22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1550E1-C418-4105-9A55-13979FD48F0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985B1E-6133-447A-A1E1-B8AC2F73303A}" type="datetimeFigureOut">
              <a:rPr lang="en-US" smtClean="0"/>
              <a:pPr/>
              <a:t>04-Oct-22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1550E1-C418-4105-9A55-13979FD48F0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985B1E-6133-447A-A1E1-B8AC2F73303A}" type="datetimeFigureOut">
              <a:rPr lang="en-US" smtClean="0"/>
              <a:pPr/>
              <a:t>04-Oct-22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1550E1-C418-4105-9A55-13979FD48F0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985B1E-6133-447A-A1E1-B8AC2F73303A}" type="datetimeFigureOut">
              <a:rPr lang="en-US" smtClean="0"/>
              <a:pPr/>
              <a:t>04-Oct-22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1550E1-C418-4105-9A55-13979FD48F0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985B1E-6133-447A-A1E1-B8AC2F73303A}" type="datetimeFigureOut">
              <a:rPr lang="en-US" smtClean="0"/>
              <a:pPr/>
              <a:t>04-Oct-22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1550E1-C418-4105-9A55-13979FD48F0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985B1E-6133-447A-A1E1-B8AC2F73303A}" type="datetimeFigureOut">
              <a:rPr lang="en-US" smtClean="0"/>
              <a:pPr/>
              <a:t>04-Oct-22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1550E1-C418-4105-9A55-13979FD48F0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985B1E-6133-447A-A1E1-B8AC2F73303A}" type="datetimeFigureOut">
              <a:rPr lang="en-US" smtClean="0"/>
              <a:pPr/>
              <a:t>04-Oct-22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1550E1-C418-4105-9A55-13979FD48F0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985B1E-6133-447A-A1E1-B8AC2F73303A}" type="datetimeFigureOut">
              <a:rPr lang="en-US" smtClean="0"/>
              <a:pPr/>
              <a:t>04-Oct-22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1550E1-C418-4105-9A55-13979FD48F0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985B1E-6133-447A-A1E1-B8AC2F73303A}" type="datetimeFigureOut">
              <a:rPr lang="en-US" smtClean="0"/>
              <a:pPr/>
              <a:t>04-Oct-22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1550E1-C418-4105-9A55-13979FD48F0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985B1E-6133-447A-A1E1-B8AC2F73303A}" type="datetimeFigureOut">
              <a:rPr lang="en-US" smtClean="0"/>
              <a:pPr/>
              <a:t>04-Oct-22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1550E1-C418-4105-9A55-13979FD48F0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985B1E-6133-447A-A1E1-B8AC2F73303A}" type="datetimeFigureOut">
              <a:rPr lang="en-US" smtClean="0"/>
              <a:pPr/>
              <a:t>04-Oct-22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1550E1-C418-4105-9A55-13979FD48F0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985B1E-6133-447A-A1E1-B8AC2F73303A}" type="datetimeFigureOut">
              <a:rPr lang="en-US" smtClean="0"/>
              <a:pPr/>
              <a:t>04-Oct-22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1550E1-C418-4105-9A55-13979FD48F0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457200"/>
            <a:ext cx="7772400" cy="457200"/>
          </a:xfrm>
        </p:spPr>
        <p:txBody>
          <a:bodyPr>
            <a:normAutofit fontScale="90000"/>
          </a:bodyPr>
          <a:lstStyle/>
          <a:p>
            <a:r>
              <a:rPr lang="en-US" b="1" dirty="0" smtClean="0"/>
              <a:t>Principles of Financial Management</a:t>
            </a:r>
            <a:r>
              <a:rPr lang="en-US" b="1" dirty="0" smtClean="0"/>
              <a:t> </a:t>
            </a:r>
            <a:endParaRPr lang="en-US" b="1" dirty="0"/>
          </a:p>
        </p:txBody>
      </p:sp>
      <p:sp>
        <p:nvSpPr>
          <p:cNvPr id="3" name="Subtitle 2"/>
          <p:cNvSpPr>
            <a:spLocks noGrp="1"/>
          </p:cNvSpPr>
          <p:nvPr>
            <p:ph type="subTitle" idx="1"/>
          </p:nvPr>
        </p:nvSpPr>
        <p:spPr>
          <a:xfrm>
            <a:off x="381000" y="1371600"/>
            <a:ext cx="8305800" cy="4953000"/>
          </a:xfrm>
        </p:spPr>
        <p:txBody>
          <a:bodyPr>
            <a:normAutofit/>
          </a:bodyPr>
          <a:lstStyle/>
          <a:p>
            <a:r>
              <a:rPr lang="en-US" sz="4800" b="1" dirty="0" err="1" smtClean="0">
                <a:solidFill>
                  <a:srgbClr val="C00000"/>
                </a:solidFill>
              </a:rPr>
              <a:t>Capitalisation</a:t>
            </a:r>
            <a:r>
              <a:rPr lang="en-US" sz="4800" b="1" dirty="0" smtClean="0">
                <a:solidFill>
                  <a:srgbClr val="C00000"/>
                </a:solidFill>
              </a:rPr>
              <a:t>   </a:t>
            </a:r>
          </a:p>
          <a:p>
            <a:r>
              <a:rPr lang="en-US" sz="4800" b="1" dirty="0" smtClean="0">
                <a:solidFill>
                  <a:srgbClr val="C00000"/>
                </a:solidFill>
              </a:rPr>
              <a:t> </a:t>
            </a:r>
            <a:r>
              <a:rPr lang="kn-IN" sz="4800" b="1" dirty="0" smtClean="0">
                <a:solidFill>
                  <a:srgbClr val="C00000"/>
                </a:solidFill>
              </a:rPr>
              <a:t>ಬಂಡವಾಳೀಕರಣ</a:t>
            </a:r>
            <a:endParaRPr lang="en-US" sz="4800" b="1" dirty="0" smtClean="0">
              <a:solidFill>
                <a:srgbClr val="C00000"/>
              </a:solidFill>
            </a:endParaRPr>
          </a:p>
          <a:p>
            <a:r>
              <a:rPr lang="en-US" sz="3600" b="1" dirty="0" smtClean="0">
                <a:solidFill>
                  <a:srgbClr val="002060"/>
                </a:solidFill>
              </a:rPr>
              <a:t>By</a:t>
            </a:r>
          </a:p>
          <a:p>
            <a:r>
              <a:rPr lang="en-US" sz="3600" b="1" dirty="0" smtClean="0">
                <a:solidFill>
                  <a:srgbClr val="002060"/>
                </a:solidFill>
              </a:rPr>
              <a:t>Prof. </a:t>
            </a:r>
            <a:r>
              <a:rPr lang="en-US" sz="3600" b="1" dirty="0" err="1" smtClean="0">
                <a:solidFill>
                  <a:srgbClr val="002060"/>
                </a:solidFill>
              </a:rPr>
              <a:t>Pushpa</a:t>
            </a:r>
            <a:r>
              <a:rPr lang="en-US" sz="3600" b="1" dirty="0" smtClean="0">
                <a:solidFill>
                  <a:srgbClr val="002060"/>
                </a:solidFill>
              </a:rPr>
              <a:t> </a:t>
            </a:r>
            <a:r>
              <a:rPr lang="en-US" sz="3600" b="1" dirty="0" err="1" smtClean="0">
                <a:solidFill>
                  <a:srgbClr val="002060"/>
                </a:solidFill>
              </a:rPr>
              <a:t>Abbigeri</a:t>
            </a:r>
            <a:endParaRPr lang="en-US" sz="3600" b="1" dirty="0" smtClean="0">
              <a:solidFill>
                <a:srgbClr val="002060"/>
              </a:solidFill>
            </a:endParaRPr>
          </a:p>
          <a:p>
            <a:r>
              <a:rPr lang="en-US" sz="3600" b="1" dirty="0" smtClean="0">
                <a:solidFill>
                  <a:srgbClr val="0070C0"/>
                </a:solidFill>
              </a:rPr>
              <a:t>S</a:t>
            </a:r>
            <a:r>
              <a:rPr lang="en-US" sz="3600" b="1" dirty="0" smtClean="0">
                <a:solidFill>
                  <a:srgbClr val="0070C0"/>
                </a:solidFill>
              </a:rPr>
              <a:t>. K.S.J. Arts &amp; Dr. S. M. S. Commerce College for Women</a:t>
            </a:r>
            <a:endParaRPr lang="en-US" sz="3600" dirty="0">
              <a:solidFill>
                <a:srgbClr val="C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
            <a:ext cx="8153400" cy="6555641"/>
          </a:xfrm>
          <a:prstGeom prst="rect">
            <a:avLst/>
          </a:prstGeom>
        </p:spPr>
        <p:txBody>
          <a:bodyPr wrap="square">
            <a:spAutoFit/>
          </a:bodyPr>
          <a:lstStyle/>
          <a:p>
            <a:pPr fontAlgn="base"/>
            <a:endParaRPr lang="en-US" sz="2400" b="1" dirty="0" smtClean="0">
              <a:solidFill>
                <a:srgbClr val="C00000"/>
              </a:solidFill>
            </a:endParaRPr>
          </a:p>
          <a:p>
            <a:pPr fontAlgn="base"/>
            <a:r>
              <a:rPr lang="kn-IN" sz="2400" b="1" dirty="0" smtClean="0">
                <a:solidFill>
                  <a:srgbClr val="C00000"/>
                </a:solidFill>
              </a:rPr>
              <a:t>ಸಮಾಜದ </a:t>
            </a:r>
            <a:r>
              <a:rPr lang="kn-IN" sz="2400" b="1" dirty="0">
                <a:solidFill>
                  <a:srgbClr val="C00000"/>
                </a:solidFill>
              </a:rPr>
              <a:t>ಮೇಲೆ ಅತಿಯಾದ ಬಂಡವಾಳೀಕರಣದ ಪರಿಣಾಮಗಳು ಹೀಗಿವೆ:</a:t>
            </a:r>
            <a:endParaRPr lang="kn-IN" sz="2400" dirty="0">
              <a:solidFill>
                <a:srgbClr val="C00000"/>
              </a:solidFill>
            </a:endParaRPr>
          </a:p>
          <a:p>
            <a:pPr fontAlgn="base"/>
            <a:r>
              <a:rPr lang="en-US" sz="3600" dirty="0" err="1" smtClean="0"/>
              <a:t>i</a:t>
            </a:r>
            <a:r>
              <a:rPr lang="en-US" sz="3600" dirty="0" smtClean="0"/>
              <a:t>)</a:t>
            </a:r>
            <a:r>
              <a:rPr lang="en-US" sz="2800" dirty="0" smtClean="0"/>
              <a:t> </a:t>
            </a:r>
            <a:r>
              <a:rPr lang="kn-IN" sz="2800" dirty="0" smtClean="0"/>
              <a:t>ಅತಿಯಾದ </a:t>
            </a:r>
            <a:r>
              <a:rPr lang="kn-IN" sz="2800" dirty="0"/>
              <a:t>ಬಂಡವಾಳದ ಕಂಪನಿಯ ಲಾಭವು ಕ್ಷೀಣಿಸುತ್ತಿರುವ ಪ್ರವೃತ್ತಿಯನ್ನು ತೋರಿಸುತ್ತದೆ. ಅಂತಹ ಕಂಪನಿಯು ಉತ್ಪನ್ನದ ಬೆಲೆ ಹೆಚ್ಚಳ ಅಥವಾ ಉತ್ಪನ್ನದ ಗುಣಮಟ್ಟವನ್ನು ಕಡಿಮೆ ಮಾಡುವಂತಹ ತಂತ್ರಗಳನ್ನು ಆಶ್ರಯಿಸಬಹುದು</a:t>
            </a:r>
            <a:r>
              <a:rPr lang="kn-IN" sz="2800" dirty="0" smtClean="0"/>
              <a:t>.</a:t>
            </a:r>
            <a:endParaRPr lang="en-US" sz="2800" dirty="0" smtClean="0"/>
          </a:p>
          <a:p>
            <a:pPr fontAlgn="base"/>
            <a:endParaRPr lang="kn-IN" sz="2800" dirty="0"/>
          </a:p>
          <a:p>
            <a:pPr fontAlgn="base"/>
            <a:r>
              <a:rPr lang="en-US" sz="2800" dirty="0" smtClean="0"/>
              <a:t>ii</a:t>
            </a:r>
            <a:r>
              <a:rPr lang="en-US" sz="2800" dirty="0"/>
              <a:t>) </a:t>
            </a:r>
            <a:r>
              <a:rPr lang="kn-IN" sz="2800" dirty="0"/>
              <a:t>ಬಳಸಿದ ಬಂಡವಾಳದ ಮೇಲಿನ ಆದಾಯ ಬಹಳ ಕಡಿಮೆ. ಇದರರ್ಥ ಸಾರ್ವಜನಿಕರ ಆರ್ಥಿಕ ಸಂಪನ್ಮೂಲಗಳನ್ನು ಸರಿಯಾಗಿ ಬಳಸಿಕೊಳ್ಳುತ್ತಿಲ್ಲ</a:t>
            </a:r>
            <a:r>
              <a:rPr lang="kn-IN" sz="2800" dirty="0" smtClean="0"/>
              <a:t>.</a:t>
            </a:r>
            <a:endParaRPr lang="en-US" sz="2800" dirty="0" smtClean="0"/>
          </a:p>
          <a:p>
            <a:pPr fontAlgn="base"/>
            <a:endParaRPr lang="kn-IN" sz="2800" dirty="0"/>
          </a:p>
          <a:p>
            <a:pPr fontAlgn="base"/>
            <a:r>
              <a:rPr lang="en-US" sz="2800" dirty="0" smtClean="0"/>
              <a:t>iii</a:t>
            </a:r>
            <a:r>
              <a:rPr lang="en-US" sz="2800" dirty="0"/>
              <a:t>) </a:t>
            </a:r>
            <a:r>
              <a:rPr lang="kn-IN" sz="2800" dirty="0"/>
              <a:t>ಅಧಿಕ ಬಂಡವಾಳ ಹೊಂದಿರುವ ಕಂಪನಿಯು ಸಾಲಗಾರರಿಗೆ ನಿಯಮಿತವಾಗಿ ಬಡ್ಡಿಯನ್ನು ಪಾವತಿಸಲು ಸಾಧ್ಯವಾಗದಿರಬಹುದು.</a:t>
            </a:r>
          </a:p>
          <a:p>
            <a:r>
              <a:rPr lang="kn-IN" sz="2800" dirty="0"/>
              <a:t/>
            </a:r>
            <a:br>
              <a:rPr lang="kn-IN" sz="2800" dirty="0"/>
            </a:br>
            <a:endParaRPr lang="en-US"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pPr algn="l"/>
            <a:r>
              <a:rPr lang="en-US" dirty="0" smtClean="0"/>
              <a:t>d) </a:t>
            </a:r>
            <a:r>
              <a:rPr lang="en-US" dirty="0" smtClean="0">
                <a:solidFill>
                  <a:srgbClr val="C00000"/>
                </a:solidFill>
              </a:rPr>
              <a:t>On Workers</a:t>
            </a:r>
            <a:endParaRPr lang="en-US" dirty="0">
              <a:solidFill>
                <a:srgbClr val="C00000"/>
              </a:solidFill>
            </a:endParaRPr>
          </a:p>
        </p:txBody>
      </p:sp>
      <p:sp>
        <p:nvSpPr>
          <p:cNvPr id="3" name="Content Placeholder 2"/>
          <p:cNvSpPr>
            <a:spLocks noGrp="1"/>
          </p:cNvSpPr>
          <p:nvPr>
            <p:ph idx="1"/>
          </p:nvPr>
        </p:nvSpPr>
        <p:spPr>
          <a:xfrm>
            <a:off x="457200" y="1066800"/>
            <a:ext cx="8229600" cy="5059363"/>
          </a:xfrm>
        </p:spPr>
        <p:txBody>
          <a:bodyPr/>
          <a:lstStyle/>
          <a:p>
            <a:pPr>
              <a:buNone/>
            </a:pPr>
            <a:r>
              <a:rPr lang="en-US" dirty="0" smtClean="0"/>
              <a:t>1.Low wage rates</a:t>
            </a:r>
          </a:p>
          <a:p>
            <a:pPr>
              <a:buNone/>
            </a:pPr>
            <a:r>
              <a:rPr lang="en-US" dirty="0" smtClean="0"/>
              <a:t>2. Reduction of number of workers</a:t>
            </a:r>
          </a:p>
          <a:p>
            <a:pPr>
              <a:buNone/>
            </a:pPr>
            <a:r>
              <a:rPr lang="en-US" dirty="0" smtClean="0"/>
              <a:t>3. Decrease in efficiency of workers</a:t>
            </a:r>
          </a:p>
          <a:p>
            <a:pPr>
              <a:buNone/>
            </a:pPr>
            <a:r>
              <a:rPr lang="en-US" dirty="0" smtClean="0"/>
              <a:t>4. Spoils industrial atmosphere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r>
              <a:rPr lang="en-US" b="1" dirty="0" smtClean="0">
                <a:solidFill>
                  <a:srgbClr val="009900"/>
                </a:solidFill>
              </a:rPr>
              <a:t>Remedies to </a:t>
            </a:r>
            <a:r>
              <a:rPr lang="en-US" b="1" dirty="0" err="1" smtClean="0">
                <a:solidFill>
                  <a:srgbClr val="009900"/>
                </a:solidFill>
              </a:rPr>
              <a:t>Overcapitalisation</a:t>
            </a:r>
            <a:endParaRPr lang="en-US" b="1" dirty="0">
              <a:solidFill>
                <a:srgbClr val="009900"/>
              </a:solidFill>
            </a:endParaRPr>
          </a:p>
        </p:txBody>
      </p:sp>
      <p:sp>
        <p:nvSpPr>
          <p:cNvPr id="3" name="Content Placeholder 2"/>
          <p:cNvSpPr>
            <a:spLocks noGrp="1"/>
          </p:cNvSpPr>
          <p:nvPr>
            <p:ph idx="1"/>
          </p:nvPr>
        </p:nvSpPr>
        <p:spPr>
          <a:xfrm>
            <a:off x="457200" y="1143000"/>
            <a:ext cx="8458200" cy="5257800"/>
          </a:xfrm>
        </p:spPr>
        <p:txBody>
          <a:bodyPr>
            <a:noAutofit/>
          </a:bodyPr>
          <a:lstStyle/>
          <a:p>
            <a:pPr marL="514350" indent="-514350" algn="just">
              <a:buAutoNum type="arabicPeriod"/>
            </a:pPr>
            <a:r>
              <a:rPr lang="en-US" dirty="0" smtClean="0"/>
              <a:t>Redemption of Preference Shares carrying high rate of dividend -</a:t>
            </a:r>
            <a:r>
              <a:rPr lang="en-US" dirty="0" smtClean="0">
                <a:solidFill>
                  <a:srgbClr val="7030A0"/>
                </a:solidFill>
              </a:rPr>
              <a:t> </a:t>
            </a:r>
            <a:r>
              <a:rPr lang="en-US" b="1" dirty="0" smtClean="0">
                <a:solidFill>
                  <a:srgbClr val="7030A0"/>
                </a:solidFill>
              </a:rPr>
              <a:t>out of retained earnings</a:t>
            </a:r>
          </a:p>
          <a:p>
            <a:pPr marL="514350" indent="-514350" algn="just">
              <a:buAutoNum type="arabicPeriod"/>
            </a:pPr>
            <a:r>
              <a:rPr lang="en-US" dirty="0" smtClean="0"/>
              <a:t>Reduction of Debts - </a:t>
            </a:r>
            <a:r>
              <a:rPr lang="en-US" b="1" dirty="0" smtClean="0">
                <a:solidFill>
                  <a:srgbClr val="7030A0"/>
                </a:solidFill>
              </a:rPr>
              <a:t>out of accumulated profits or out of fresh borrowings at lower rates of interest, if there are no accumulated profits</a:t>
            </a:r>
            <a:r>
              <a:rPr lang="en-US" dirty="0" smtClean="0"/>
              <a:t>.</a:t>
            </a:r>
          </a:p>
          <a:p>
            <a:pPr marL="514350" indent="-514350" algn="just">
              <a:buFont typeface="Arial" pitchFamily="34" charset="0"/>
              <a:buAutoNum type="arabicPeriod"/>
            </a:pPr>
            <a:r>
              <a:rPr lang="en-US" dirty="0" smtClean="0"/>
              <a:t>Reduction of Equity Share Capital -  </a:t>
            </a:r>
            <a:r>
              <a:rPr lang="en-US" b="1" dirty="0" err="1" smtClean="0">
                <a:solidFill>
                  <a:srgbClr val="7030A0"/>
                </a:solidFill>
              </a:rPr>
              <a:t>Utilised</a:t>
            </a:r>
            <a:r>
              <a:rPr lang="en-US" b="1" dirty="0" smtClean="0">
                <a:solidFill>
                  <a:srgbClr val="7030A0"/>
                </a:solidFill>
              </a:rPr>
              <a:t> for reduction of losses and other over-valued assets. E.g. </a:t>
            </a:r>
            <a:r>
              <a:rPr lang="en-US" sz="2400" b="1" dirty="0" smtClean="0">
                <a:solidFill>
                  <a:srgbClr val="FF0000"/>
                </a:solidFill>
              </a:rPr>
              <a:t>Equity share of Rs. 10 reduced to Rs 5</a:t>
            </a:r>
          </a:p>
          <a:p>
            <a:pPr marL="514350" indent="-514350" algn="just">
              <a:buAutoNum type="arabicPeriod"/>
            </a:pPr>
            <a:endParaRPr lang="en-US" sz="4000" b="1" dirty="0">
              <a:solidFill>
                <a:srgbClr val="FF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534400" cy="5821363"/>
          </a:xfrm>
        </p:spPr>
        <p:txBody>
          <a:bodyPr>
            <a:normAutofit/>
          </a:bodyPr>
          <a:lstStyle/>
          <a:p>
            <a:pPr algn="just">
              <a:buNone/>
            </a:pPr>
            <a:r>
              <a:rPr lang="en-US" dirty="0" smtClean="0"/>
              <a:t> </a:t>
            </a:r>
            <a:r>
              <a:rPr lang="en-US" dirty="0" smtClean="0">
                <a:solidFill>
                  <a:schemeClr val="accent6">
                    <a:lumMod val="75000"/>
                  </a:schemeClr>
                </a:solidFill>
              </a:rPr>
              <a:t> </a:t>
            </a:r>
            <a:r>
              <a:rPr lang="en-US" dirty="0" smtClean="0"/>
              <a:t>4. </a:t>
            </a:r>
            <a:r>
              <a:rPr lang="en-US" b="1" dirty="0" smtClean="0"/>
              <a:t>Reducing Number of Shares</a:t>
            </a:r>
            <a:r>
              <a:rPr lang="en-US" b="1" dirty="0" smtClean="0">
                <a:solidFill>
                  <a:schemeClr val="accent6">
                    <a:lumMod val="75000"/>
                  </a:schemeClr>
                </a:solidFill>
              </a:rPr>
              <a:t> </a:t>
            </a:r>
          </a:p>
          <a:p>
            <a:pPr algn="just">
              <a:buNone/>
            </a:pPr>
            <a:r>
              <a:rPr lang="en-US" b="1" dirty="0" err="1" smtClean="0">
                <a:solidFill>
                  <a:schemeClr val="accent6">
                    <a:lumMod val="75000"/>
                  </a:schemeClr>
                </a:solidFill>
              </a:rPr>
              <a:t>e.g</a:t>
            </a:r>
            <a:r>
              <a:rPr lang="en-US" b="1" dirty="0" smtClean="0">
                <a:solidFill>
                  <a:schemeClr val="accent6">
                    <a:lumMod val="75000"/>
                  </a:schemeClr>
                </a:solidFill>
              </a:rPr>
              <a:t> </a:t>
            </a:r>
            <a:r>
              <a:rPr lang="en-US" sz="2800" dirty="0" smtClean="0"/>
              <a:t>If the management decides to issue one new share in exchange of two old shares and shareholders agree to accept the decision, number of shares will reduced  As a result of this, earning per share tends to increase. (</a:t>
            </a:r>
            <a:r>
              <a:rPr lang="en-US" sz="2800" b="1" dirty="0" smtClean="0">
                <a:solidFill>
                  <a:srgbClr val="7030A0"/>
                </a:solidFill>
              </a:rPr>
              <a:t>EPS= Annual earning / No. of Equity Shares)</a:t>
            </a:r>
          </a:p>
          <a:p>
            <a:pPr algn="just"/>
            <a:r>
              <a:rPr lang="en-US" sz="2800" dirty="0" smtClean="0">
                <a:solidFill>
                  <a:srgbClr val="FF0000"/>
                </a:solidFill>
              </a:rPr>
              <a:t>Annual earning of a company is Rs. 1,00,000  Number of Equity shares is 20,000 </a:t>
            </a:r>
          </a:p>
          <a:p>
            <a:pPr>
              <a:buNone/>
            </a:pPr>
            <a:r>
              <a:rPr lang="en-US" sz="2800" dirty="0" smtClean="0">
                <a:solidFill>
                  <a:srgbClr val="FF0000"/>
                </a:solidFill>
              </a:rPr>
              <a:t>                  1,00,000 	                     1,00,000</a:t>
            </a:r>
          </a:p>
          <a:p>
            <a:pPr>
              <a:buNone/>
            </a:pPr>
            <a:r>
              <a:rPr lang="en-US" sz="2800" dirty="0" smtClean="0">
                <a:solidFill>
                  <a:srgbClr val="FF0000"/>
                </a:solidFill>
              </a:rPr>
              <a:t>(1)  EPS = ------------  = Rs. 5  (2) EPS = ---------- = Rs. 10</a:t>
            </a:r>
          </a:p>
          <a:p>
            <a:pPr>
              <a:buNone/>
            </a:pPr>
            <a:r>
              <a:rPr lang="en-US" sz="2800" dirty="0" smtClean="0">
                <a:solidFill>
                  <a:srgbClr val="FF0000"/>
                </a:solidFill>
              </a:rPr>
              <a:t>             </a:t>
            </a:r>
            <a:r>
              <a:rPr lang="en-US" dirty="0" smtClean="0">
                <a:solidFill>
                  <a:srgbClr val="FF0000"/>
                </a:solidFill>
              </a:rPr>
              <a:t>      20,000 		        10,000</a:t>
            </a:r>
          </a:p>
          <a:p>
            <a:pPr>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a:buNone/>
            </a:pPr>
            <a:r>
              <a:rPr lang="en-US" dirty="0" smtClean="0"/>
              <a:t>5. Efficient Management - </a:t>
            </a:r>
            <a:r>
              <a:rPr lang="en-US" b="1" dirty="0" smtClean="0">
                <a:solidFill>
                  <a:srgbClr val="7030A0"/>
                </a:solidFill>
              </a:rPr>
              <a:t>Management should try to become more efficient and try to reduce  excess expenditure.</a:t>
            </a:r>
          </a:p>
          <a:p>
            <a:pPr>
              <a:buNone/>
            </a:pPr>
            <a:endParaRPr lang="en-US" b="1" dirty="0" smtClean="0">
              <a:solidFill>
                <a:srgbClr val="7030A0"/>
              </a:solidFill>
            </a:endParaRPr>
          </a:p>
          <a:p>
            <a:pPr fontAlgn="base"/>
            <a:r>
              <a:rPr lang="en-US" b="1" i="1" dirty="0" smtClean="0">
                <a:solidFill>
                  <a:srgbClr val="7030A0"/>
                </a:solidFill>
              </a:rPr>
              <a:t>Conclusion:</a:t>
            </a:r>
          </a:p>
          <a:p>
            <a:pPr algn="just">
              <a:buNone/>
            </a:pPr>
            <a:r>
              <a:rPr lang="en-US" b="1" dirty="0" smtClean="0">
                <a:solidFill>
                  <a:srgbClr val="7030A0"/>
                </a:solidFill>
              </a:rPr>
              <a:t>    </a:t>
            </a:r>
            <a:r>
              <a:rPr lang="en-US" b="1" dirty="0" smtClean="0">
                <a:solidFill>
                  <a:srgbClr val="FF0000"/>
                </a:solidFill>
              </a:rPr>
              <a:t>If remedies are not undertaken to cure the financial health of an over-</a:t>
            </a:r>
            <a:r>
              <a:rPr lang="en-US" b="1" dirty="0" err="1" smtClean="0">
                <a:solidFill>
                  <a:srgbClr val="FF0000"/>
                </a:solidFill>
              </a:rPr>
              <a:t>capitalised</a:t>
            </a:r>
            <a:r>
              <a:rPr lang="en-US" b="1" dirty="0" smtClean="0">
                <a:solidFill>
                  <a:srgbClr val="FF0000"/>
                </a:solidFill>
              </a:rPr>
              <a:t> company; it will meet with an untimely death. </a:t>
            </a:r>
            <a:endParaRPr lang="en-US" b="1" dirty="0">
              <a:solidFill>
                <a:srgbClr val="FF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Under </a:t>
            </a:r>
            <a:r>
              <a:rPr lang="en-US" dirty="0" err="1" smtClean="0"/>
              <a:t>capitalisation</a:t>
            </a:r>
            <a:r>
              <a:rPr lang="en-US" dirty="0" smtClean="0"/>
              <a:t/>
            </a:r>
            <a:br>
              <a:rPr lang="en-US" dirty="0" smtClean="0"/>
            </a:br>
            <a:r>
              <a:rPr lang="kn-IN" b="1" dirty="0" smtClean="0">
                <a:solidFill>
                  <a:srgbClr val="FF0000"/>
                </a:solidFill>
              </a:rPr>
              <a:t>ಮಿತಬಂಡ</a:t>
            </a:r>
            <a:r>
              <a:rPr lang="kn-IN" b="1" dirty="0" smtClean="0">
                <a:solidFill>
                  <a:srgbClr val="C00000"/>
                </a:solidFill>
              </a:rPr>
              <a:t>ವಾಳೀಕರಣ</a:t>
            </a:r>
            <a:r>
              <a:rPr lang="en-US" b="1" dirty="0" smtClean="0">
                <a:solidFill>
                  <a:srgbClr val="C00000"/>
                </a:solidFill>
              </a:rPr>
              <a:t> </a:t>
            </a:r>
            <a:r>
              <a:rPr lang="kn-IN" b="1" dirty="0" smtClean="0">
                <a:solidFill>
                  <a:srgbClr val="C00000"/>
                </a:solidFill>
              </a:rPr>
              <a:t> </a:t>
            </a:r>
            <a:endParaRPr lang="en-US" dirty="0"/>
          </a:p>
        </p:txBody>
      </p:sp>
      <p:sp>
        <p:nvSpPr>
          <p:cNvPr id="3" name="Content Placeholder 2"/>
          <p:cNvSpPr>
            <a:spLocks noGrp="1"/>
          </p:cNvSpPr>
          <p:nvPr>
            <p:ph idx="1"/>
          </p:nvPr>
        </p:nvSpPr>
        <p:spPr/>
        <p:txBody>
          <a:bodyPr>
            <a:normAutofit fontScale="92500" lnSpcReduction="10000"/>
          </a:bodyPr>
          <a:lstStyle/>
          <a:p>
            <a:pPr algn="just" fontAlgn="base"/>
            <a:r>
              <a:rPr lang="en-US" dirty="0" smtClean="0"/>
              <a:t>A company is said to be under-</a:t>
            </a:r>
            <a:r>
              <a:rPr lang="en-US" dirty="0" err="1" smtClean="0"/>
              <a:t>capitalised</a:t>
            </a:r>
            <a:r>
              <a:rPr lang="en-US" dirty="0" smtClean="0"/>
              <a:t> when it is earning exceptionally higher profits as compared to other companies. </a:t>
            </a:r>
          </a:p>
          <a:p>
            <a:pPr algn="just"/>
            <a:r>
              <a:rPr lang="en-US" i="1" dirty="0" smtClean="0"/>
              <a:t>When Real value is more than Book value it is called under capitalization.</a:t>
            </a:r>
            <a:endParaRPr lang="en-US" dirty="0" smtClean="0"/>
          </a:p>
          <a:p>
            <a:pPr fontAlgn="base">
              <a:buNone/>
            </a:pPr>
            <a:r>
              <a:rPr lang="en-US" dirty="0" smtClean="0"/>
              <a:t>  </a:t>
            </a:r>
            <a:r>
              <a:rPr lang="en-US" b="1" dirty="0" smtClean="0">
                <a:solidFill>
                  <a:srgbClr val="0070C0"/>
                </a:solidFill>
              </a:rPr>
              <a:t>( For example, the </a:t>
            </a:r>
            <a:r>
              <a:rPr lang="en-US" b="1" dirty="0" err="1" smtClean="0">
                <a:solidFill>
                  <a:srgbClr val="0070C0"/>
                </a:solidFill>
              </a:rPr>
              <a:t>capitalisation</a:t>
            </a:r>
            <a:r>
              <a:rPr lang="en-US" b="1" dirty="0" smtClean="0">
                <a:solidFill>
                  <a:srgbClr val="0070C0"/>
                </a:solidFill>
              </a:rPr>
              <a:t> of a company is Rs. 20 </a:t>
            </a:r>
            <a:r>
              <a:rPr lang="en-US" b="1" dirty="0" err="1" smtClean="0">
                <a:solidFill>
                  <a:srgbClr val="0070C0"/>
                </a:solidFill>
              </a:rPr>
              <a:t>lakhs</a:t>
            </a:r>
            <a:r>
              <a:rPr lang="en-US" b="1" dirty="0" smtClean="0">
                <a:solidFill>
                  <a:srgbClr val="0070C0"/>
                </a:solidFill>
              </a:rPr>
              <a:t> and the average rate of return of the industry is 15%. </a:t>
            </a:r>
          </a:p>
          <a:p>
            <a:pPr fontAlgn="base">
              <a:buNone/>
            </a:pPr>
            <a:r>
              <a:rPr lang="en-US" b="1" dirty="0" smtClean="0">
                <a:solidFill>
                  <a:srgbClr val="0070C0"/>
                </a:solidFill>
              </a:rPr>
              <a:t>    But if the company is earning 30% on the capital investment, it is a case of under-</a:t>
            </a:r>
            <a:r>
              <a:rPr lang="en-US" b="1" dirty="0" err="1" smtClean="0">
                <a:solidFill>
                  <a:srgbClr val="0070C0"/>
                </a:solidFill>
              </a:rPr>
              <a:t>capitalisation</a:t>
            </a:r>
            <a:r>
              <a:rPr lang="en-US" b="1" dirty="0" smtClean="0">
                <a:solidFill>
                  <a:srgbClr val="0070C0"/>
                </a:solidFill>
              </a:rPr>
              <a:t>.)</a:t>
            </a:r>
          </a:p>
          <a:p>
            <a:endParaRPr lang="en-US" b="1" dirty="0">
              <a:solidFill>
                <a:srgbClr val="0070C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i="1" dirty="0" smtClean="0"/>
              <a:t>Causes of Under-</a:t>
            </a:r>
            <a:r>
              <a:rPr lang="en-US" i="1" dirty="0" err="1" smtClean="0"/>
              <a:t>Capitalisation</a:t>
            </a:r>
            <a:r>
              <a:rPr lang="en-US" i="1" dirty="0" smtClean="0"/>
              <a:t>:</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Under-Estimation of Capital Requirements</a:t>
            </a:r>
          </a:p>
          <a:p>
            <a:pPr marL="514350" indent="-514350">
              <a:buAutoNum type="arabicPeriod"/>
            </a:pPr>
            <a:r>
              <a:rPr lang="en-US" dirty="0" smtClean="0"/>
              <a:t>Under-Estimation of Future Earnings</a:t>
            </a:r>
          </a:p>
          <a:p>
            <a:pPr marL="514350" indent="-514350">
              <a:buAutoNum type="arabicPeriod"/>
            </a:pPr>
            <a:r>
              <a:rPr lang="en-US" dirty="0" smtClean="0"/>
              <a:t>Promotion during Depression</a:t>
            </a:r>
          </a:p>
          <a:p>
            <a:pPr marL="514350" indent="-514350">
              <a:buAutoNum type="arabicPeriod"/>
            </a:pPr>
            <a:r>
              <a:rPr lang="en-US" dirty="0" smtClean="0"/>
              <a:t>Conservative Dividend Policy</a:t>
            </a:r>
          </a:p>
          <a:p>
            <a:pPr marL="514350" indent="-514350">
              <a:buAutoNum type="arabicPeriod"/>
            </a:pPr>
            <a:r>
              <a:rPr lang="en-US" dirty="0" smtClean="0"/>
              <a:t>Very Efficient Management</a:t>
            </a:r>
          </a:p>
          <a:p>
            <a:pPr marL="514350" indent="-514350">
              <a:buAutoNum type="arabicPeriod"/>
            </a:pPr>
            <a:r>
              <a:rPr lang="en-US" dirty="0" smtClean="0"/>
              <a:t>Desire of Control and Trading on Equity</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solidFill>
                  <a:srgbClr val="C00000"/>
                </a:solidFill>
              </a:rPr>
              <a:t>Effects of Undercapitalization </a:t>
            </a:r>
            <a:r>
              <a:rPr lang="en-US" b="1" dirty="0" smtClean="0"/>
              <a:t/>
            </a:r>
            <a:br>
              <a:rPr lang="en-US" b="1" dirty="0" smtClean="0"/>
            </a:br>
            <a:endParaRPr lang="en-US" dirty="0"/>
          </a:p>
        </p:txBody>
      </p:sp>
      <p:sp>
        <p:nvSpPr>
          <p:cNvPr id="3" name="Content Placeholder 2"/>
          <p:cNvSpPr>
            <a:spLocks noGrp="1"/>
          </p:cNvSpPr>
          <p:nvPr>
            <p:ph idx="1"/>
          </p:nvPr>
        </p:nvSpPr>
        <p:spPr/>
        <p:txBody>
          <a:bodyPr/>
          <a:lstStyle/>
          <a:p>
            <a:pPr>
              <a:buNone/>
            </a:pPr>
            <a:r>
              <a:rPr lang="en-US" b="1" dirty="0" smtClean="0">
                <a:solidFill>
                  <a:srgbClr val="0070C0"/>
                </a:solidFill>
              </a:rPr>
              <a:t>1. On the company</a:t>
            </a:r>
          </a:p>
          <a:p>
            <a:pPr marL="514350" indent="-514350">
              <a:buFont typeface="Arial" pitchFamily="34" charset="0"/>
              <a:buAutoNum type="arabicPeriod"/>
            </a:pPr>
            <a:r>
              <a:rPr lang="en-US" sz="3600" dirty="0" smtClean="0"/>
              <a:t>Cut throat competition</a:t>
            </a:r>
          </a:p>
          <a:p>
            <a:pPr marL="514350" indent="-514350">
              <a:buAutoNum type="arabicPeriod"/>
            </a:pPr>
            <a:r>
              <a:rPr lang="en-US" sz="3600" dirty="0" smtClean="0"/>
              <a:t>Demand for more wages</a:t>
            </a:r>
          </a:p>
          <a:p>
            <a:pPr marL="514350" indent="-514350">
              <a:buAutoNum type="arabicPeriod"/>
            </a:pPr>
            <a:r>
              <a:rPr lang="en-US" sz="3600" dirty="0" smtClean="0"/>
              <a:t>More taxes</a:t>
            </a:r>
          </a:p>
          <a:p>
            <a:pPr marL="514350" indent="-514350">
              <a:buAutoNum type="arabicPeriod"/>
            </a:pPr>
            <a:r>
              <a:rPr lang="en-US" sz="3600" dirty="0" smtClean="0"/>
              <a:t>Dissatisfaction  on the part of consumers </a:t>
            </a:r>
          </a:p>
          <a:p>
            <a:pPr marL="514350" indent="-514350">
              <a:buAutoNum type="arabicPeriod"/>
            </a:pPr>
            <a:r>
              <a:rPr lang="en-US" sz="3600" dirty="0" smtClean="0"/>
              <a:t>Dependence on outside source</a:t>
            </a:r>
          </a:p>
          <a:p>
            <a:pPr marL="514350" indent="-514350">
              <a:buAutoNum type="arabicPeriod"/>
            </a:pPr>
            <a:endParaRPr lang="en-US"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pPr algn="l"/>
            <a:r>
              <a:rPr lang="en-US" dirty="0" smtClean="0"/>
              <a:t/>
            </a:r>
            <a:br>
              <a:rPr lang="en-US" dirty="0" smtClean="0"/>
            </a:br>
            <a:r>
              <a:rPr lang="en-US" b="1" dirty="0" smtClean="0">
                <a:solidFill>
                  <a:srgbClr val="0070C0"/>
                </a:solidFill>
              </a:rPr>
              <a:t>2. Effects On Shareholders</a:t>
            </a:r>
            <a:br>
              <a:rPr lang="en-US" b="1" dirty="0" smtClean="0">
                <a:solidFill>
                  <a:srgbClr val="0070C0"/>
                </a:solidFill>
              </a:rPr>
            </a:br>
            <a:endParaRPr lang="en-US" b="1" dirty="0">
              <a:solidFill>
                <a:srgbClr val="0070C0"/>
              </a:solidFill>
            </a:endParaRPr>
          </a:p>
        </p:txBody>
      </p:sp>
      <p:sp>
        <p:nvSpPr>
          <p:cNvPr id="3" name="Content Placeholder 2"/>
          <p:cNvSpPr>
            <a:spLocks noGrp="1"/>
          </p:cNvSpPr>
          <p:nvPr>
            <p:ph idx="1"/>
          </p:nvPr>
        </p:nvSpPr>
        <p:spPr>
          <a:xfrm>
            <a:off x="457200" y="990600"/>
            <a:ext cx="8229600" cy="5135563"/>
          </a:xfrm>
        </p:spPr>
        <p:txBody>
          <a:bodyPr>
            <a:normAutofit lnSpcReduction="10000"/>
          </a:bodyPr>
          <a:lstStyle/>
          <a:p>
            <a:pPr lvl="0" fontAlgn="base"/>
            <a:r>
              <a:rPr lang="en-US" sz="2800" b="1" dirty="0" smtClean="0"/>
              <a:t>Low marketability of shares</a:t>
            </a:r>
            <a:r>
              <a:rPr lang="en-US" sz="2800" dirty="0" smtClean="0"/>
              <a:t>-</a:t>
            </a:r>
          </a:p>
          <a:p>
            <a:pPr lvl="0" fontAlgn="base">
              <a:buNone/>
            </a:pPr>
            <a:r>
              <a:rPr lang="en-US" sz="2800" dirty="0" smtClean="0"/>
              <a:t>   The value of its equity share in the market go up and demand for such shares in stock exchange decline.</a:t>
            </a:r>
          </a:p>
          <a:p>
            <a:pPr lvl="0" fontAlgn="base"/>
            <a:r>
              <a:rPr lang="en-US" sz="2800" b="1" dirty="0" smtClean="0"/>
              <a:t>Higher rate of returns</a:t>
            </a:r>
            <a:r>
              <a:rPr lang="en-US" sz="2800" dirty="0" smtClean="0"/>
              <a:t> – </a:t>
            </a:r>
          </a:p>
          <a:p>
            <a:pPr lvl="0" fontAlgn="base">
              <a:buNone/>
            </a:pPr>
            <a:r>
              <a:rPr lang="en-US" sz="2800" dirty="0" smtClean="0"/>
              <a:t>    In case of undercapitalization rate of return payable to shareholders is higher. Dividend is paid at higher rates.</a:t>
            </a:r>
          </a:p>
          <a:p>
            <a:pPr lvl="0" fontAlgn="base"/>
            <a:r>
              <a:rPr lang="en-US" sz="2800" b="1" dirty="0" smtClean="0"/>
              <a:t>Speculative trend </a:t>
            </a:r>
            <a:r>
              <a:rPr lang="en-US" sz="2800" dirty="0" smtClean="0"/>
              <a:t>–</a:t>
            </a:r>
          </a:p>
          <a:p>
            <a:pPr lvl="0" fontAlgn="base">
              <a:buNone/>
            </a:pPr>
            <a:r>
              <a:rPr lang="en-US" sz="2800" dirty="0" smtClean="0"/>
              <a:t>    Increase in the share prices and changing demands for the shares in stock exchange encourages the investors to engage themselves in speculative business.</a:t>
            </a:r>
            <a:endParaRPr lang="en-US" sz="2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solidFill>
                  <a:srgbClr val="0070C0"/>
                </a:solidFill>
              </a:rPr>
              <a:t>3. On society</a:t>
            </a:r>
            <a:endParaRPr lang="en-US" b="1" dirty="0">
              <a:solidFill>
                <a:srgbClr val="0070C0"/>
              </a:solidFill>
            </a:endParaRPr>
          </a:p>
        </p:txBody>
      </p:sp>
      <p:sp>
        <p:nvSpPr>
          <p:cNvPr id="3" name="Content Placeholder 2"/>
          <p:cNvSpPr>
            <a:spLocks noGrp="1"/>
          </p:cNvSpPr>
          <p:nvPr>
            <p:ph idx="1"/>
          </p:nvPr>
        </p:nvSpPr>
        <p:spPr>
          <a:xfrm>
            <a:off x="457200" y="990600"/>
            <a:ext cx="8229600" cy="5135563"/>
          </a:xfrm>
        </p:spPr>
        <p:txBody>
          <a:bodyPr>
            <a:normAutofit fontScale="92500" lnSpcReduction="10000"/>
          </a:bodyPr>
          <a:lstStyle/>
          <a:p>
            <a:pPr lvl="0" fontAlgn="base">
              <a:buNone/>
            </a:pPr>
            <a:endParaRPr lang="en-US" dirty="0" smtClean="0">
              <a:solidFill>
                <a:srgbClr val="FF0000"/>
              </a:solidFill>
            </a:endParaRPr>
          </a:p>
          <a:p>
            <a:pPr lvl="0" fontAlgn="base"/>
            <a:r>
              <a:rPr lang="en-US" dirty="0" smtClean="0"/>
              <a:t>Unhealthy speculation - Under-</a:t>
            </a:r>
            <a:r>
              <a:rPr lang="en-US" dirty="0" err="1" smtClean="0"/>
              <a:t>capitalisation</a:t>
            </a:r>
            <a:r>
              <a:rPr lang="en-US" dirty="0" smtClean="0"/>
              <a:t> may lead to higher profits and higher prices of shares on the stock exchange. This may encourage unhealthy speculation in its shares.</a:t>
            </a:r>
          </a:p>
          <a:p>
            <a:pPr lvl="0" fontAlgn="base"/>
            <a:r>
              <a:rPr lang="en-US" dirty="0" smtClean="0"/>
              <a:t>Consumer dissatisfaction - Because of higher profits, the consumers feel exploited. They link higher profits with higher prices of the products.</a:t>
            </a:r>
          </a:p>
          <a:p>
            <a:r>
              <a:rPr lang="en-US" dirty="0" smtClean="0"/>
              <a:t>Secret reserves - The management of the company may build up secret reserves and pay lower taxes to the Government.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solidFill>
                  <a:srgbClr val="0070C0"/>
                </a:solidFill>
              </a:rPr>
              <a:t>Capitalisation</a:t>
            </a:r>
            <a:endParaRPr lang="en-US" dirty="0"/>
          </a:p>
        </p:txBody>
      </p:sp>
      <p:sp>
        <p:nvSpPr>
          <p:cNvPr id="3" name="Content Placeholder 2"/>
          <p:cNvSpPr>
            <a:spLocks noGrp="1"/>
          </p:cNvSpPr>
          <p:nvPr>
            <p:ph idx="1"/>
          </p:nvPr>
        </p:nvSpPr>
        <p:spPr>
          <a:xfrm>
            <a:off x="457200" y="1371601"/>
            <a:ext cx="8229600" cy="4648200"/>
          </a:xfrm>
        </p:spPr>
        <p:txBody>
          <a:bodyPr>
            <a:normAutofit fontScale="25000" lnSpcReduction="20000"/>
          </a:bodyPr>
          <a:lstStyle/>
          <a:p>
            <a:endParaRPr lang="en-US" dirty="0" smtClean="0"/>
          </a:p>
          <a:p>
            <a:pPr algn="just"/>
            <a:r>
              <a:rPr lang="en-US" sz="9600" b="1" dirty="0" err="1" smtClean="0">
                <a:solidFill>
                  <a:srgbClr val="0070C0"/>
                </a:solidFill>
              </a:rPr>
              <a:t>Capitalisation</a:t>
            </a:r>
            <a:r>
              <a:rPr lang="en-US" sz="9600" b="1" dirty="0" smtClean="0">
                <a:solidFill>
                  <a:srgbClr val="0070C0"/>
                </a:solidFill>
              </a:rPr>
              <a:t> is the amount of capital invested in business</a:t>
            </a:r>
            <a:r>
              <a:rPr lang="en-US" sz="5600" b="1" dirty="0" smtClean="0"/>
              <a:t>. </a:t>
            </a:r>
          </a:p>
          <a:p>
            <a:pPr algn="just"/>
            <a:r>
              <a:rPr lang="en-US" sz="9600" b="1" dirty="0" smtClean="0">
                <a:solidFill>
                  <a:srgbClr val="0070C0"/>
                </a:solidFill>
              </a:rPr>
              <a:t>Capitalization consists of share capital, debentures, loans, free reserves etc. </a:t>
            </a:r>
          </a:p>
          <a:p>
            <a:pPr algn="just"/>
            <a:r>
              <a:rPr lang="en-US" sz="9600" b="1" dirty="0" smtClean="0">
                <a:solidFill>
                  <a:srgbClr val="0070C0"/>
                </a:solidFill>
              </a:rPr>
              <a:t>According to </a:t>
            </a:r>
            <a:r>
              <a:rPr lang="en-US" sz="9600" b="1" dirty="0" err="1" smtClean="0">
                <a:solidFill>
                  <a:srgbClr val="0070C0"/>
                </a:solidFill>
              </a:rPr>
              <a:t>Guthman</a:t>
            </a:r>
            <a:r>
              <a:rPr lang="en-US" sz="9600" b="1" dirty="0" smtClean="0">
                <a:solidFill>
                  <a:srgbClr val="0070C0"/>
                </a:solidFill>
              </a:rPr>
              <a:t> and </a:t>
            </a:r>
            <a:r>
              <a:rPr lang="en-US" sz="9600" b="1" dirty="0" err="1" smtClean="0">
                <a:solidFill>
                  <a:srgbClr val="0070C0"/>
                </a:solidFill>
              </a:rPr>
              <a:t>Dougall</a:t>
            </a:r>
            <a:r>
              <a:rPr lang="en-US" sz="9600" b="1" dirty="0" smtClean="0">
                <a:solidFill>
                  <a:srgbClr val="0070C0"/>
                </a:solidFill>
              </a:rPr>
              <a:t>  ‘</a:t>
            </a:r>
            <a:r>
              <a:rPr lang="en-US" sz="9600" b="1" dirty="0" err="1" smtClean="0">
                <a:solidFill>
                  <a:srgbClr val="0070C0"/>
                </a:solidFill>
              </a:rPr>
              <a:t>Caplitalisation</a:t>
            </a:r>
            <a:r>
              <a:rPr lang="en-US" sz="9600" b="1" dirty="0" smtClean="0">
                <a:solidFill>
                  <a:srgbClr val="0070C0"/>
                </a:solidFill>
              </a:rPr>
              <a:t> is the sum total of the par value stocks and bonds outstanding</a:t>
            </a:r>
            <a:r>
              <a:rPr lang="en-US" sz="9600" b="1" dirty="0" smtClean="0">
                <a:solidFill>
                  <a:srgbClr val="0070C0"/>
                </a:solidFill>
              </a:rPr>
              <a:t>’</a:t>
            </a:r>
            <a:endParaRPr lang="en-US" sz="19200" b="1" dirty="0" smtClean="0">
              <a:solidFill>
                <a:srgbClr val="C00000"/>
              </a:solidFill>
            </a:endParaRPr>
          </a:p>
          <a:p>
            <a:pPr algn="just"/>
            <a:r>
              <a:rPr lang="kn-IN" sz="9600" b="1" dirty="0" smtClean="0">
                <a:solidFill>
                  <a:srgbClr val="C00000"/>
                </a:solidFill>
              </a:rPr>
              <a:t>ಬಂಡವಾಳೀಕರಣ</a:t>
            </a:r>
            <a:r>
              <a:rPr lang="en-US" sz="9600" b="1" dirty="0" smtClean="0">
                <a:solidFill>
                  <a:srgbClr val="C00000"/>
                </a:solidFill>
              </a:rPr>
              <a:t> -</a:t>
            </a:r>
          </a:p>
          <a:p>
            <a:pPr algn="just"/>
            <a:r>
              <a:rPr lang="kn-IN" sz="9600" b="1" dirty="0" smtClean="0">
                <a:solidFill>
                  <a:srgbClr val="C00000"/>
                </a:solidFill>
              </a:rPr>
              <a:t>ಕಂಪನಿಗೆ ಅಗತ್ಯವಿರುವ  ಒಟ್ಟು ಬಂಡವಾಳದ ಮೊತ್ತವನ್ನು ಅಂದಾಜು ಮಾಡುವುದು;</a:t>
            </a:r>
          </a:p>
          <a:p>
            <a:pPr algn="just"/>
            <a:r>
              <a:rPr lang="kn-IN" sz="9600" b="1" dirty="0" smtClean="0">
                <a:solidFill>
                  <a:srgbClr val="C00000"/>
                </a:solidFill>
              </a:rPr>
              <a:t>ಗುತ್ಮಾನ್ ಮತ್ತು ಡೌಗಲ್ ಅವರ ಪ್ರಕಾರ, </a:t>
            </a:r>
            <a:endParaRPr lang="en-US" sz="9600" b="1" dirty="0" smtClean="0">
              <a:solidFill>
                <a:srgbClr val="C00000"/>
              </a:solidFill>
            </a:endParaRPr>
          </a:p>
          <a:p>
            <a:pPr algn="just"/>
            <a:r>
              <a:rPr lang="kn-IN" sz="9600" b="1" dirty="0" smtClean="0">
                <a:solidFill>
                  <a:srgbClr val="C00000"/>
                </a:solidFill>
              </a:rPr>
              <a:t>"ಕ್ಯಾಪಿಟಲೈಸೇಶನ್ ಎನ್ನುವುದು ಷೇರುಗಳು ಮತ್ತು ಬಾಂಡ್‌ಗಳ  ಮೊತ್ತವಾಗಿದೆ</a:t>
            </a:r>
            <a:r>
              <a:rPr lang="kn-IN" sz="9600" b="1" dirty="0" smtClean="0">
                <a:solidFill>
                  <a:srgbClr val="C00000"/>
                </a:solidFill>
              </a:rPr>
              <a:t>.</a:t>
            </a:r>
            <a:endParaRPr lang="en-US" dirty="0" smtClean="0"/>
          </a:p>
          <a:p>
            <a:endParaRPr lang="en-US" dirty="0" smtClean="0"/>
          </a:p>
          <a:p>
            <a:endParaRPr lang="en-US" dirty="0" smtClean="0"/>
          </a:p>
          <a:p>
            <a:endParaRPr lang="en-US" sz="5400" b="1" dirty="0" smtClean="0">
              <a:solidFill>
                <a:srgbClr val="0070C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
            </a:r>
            <a:br>
              <a:rPr lang="en-US" dirty="0" smtClean="0"/>
            </a:br>
            <a:r>
              <a:rPr lang="en-US" dirty="0" smtClean="0"/>
              <a:t>Remedies for Under-</a:t>
            </a:r>
            <a:r>
              <a:rPr lang="en-US" dirty="0" err="1" smtClean="0"/>
              <a:t>Capitalisation</a:t>
            </a:r>
            <a:r>
              <a:rPr lang="en-US" dirty="0" smtClean="0"/>
              <a:t>:</a:t>
            </a:r>
            <a:r>
              <a:rPr lang="en-US" b="1" i="1" dirty="0" smtClean="0"/>
              <a:t/>
            </a:r>
            <a:br>
              <a:rPr lang="en-US" b="1" i="1" dirty="0" smtClean="0"/>
            </a:br>
            <a:endParaRPr lang="en-US" dirty="0"/>
          </a:p>
        </p:txBody>
      </p:sp>
      <p:sp>
        <p:nvSpPr>
          <p:cNvPr id="3" name="Content Placeholder 2"/>
          <p:cNvSpPr>
            <a:spLocks noGrp="1"/>
          </p:cNvSpPr>
          <p:nvPr>
            <p:ph idx="1"/>
          </p:nvPr>
        </p:nvSpPr>
        <p:spPr>
          <a:xfrm>
            <a:off x="457200" y="1066800"/>
            <a:ext cx="8229600" cy="5059363"/>
          </a:xfrm>
        </p:spPr>
        <p:txBody>
          <a:bodyPr>
            <a:normAutofit fontScale="62500" lnSpcReduction="20000"/>
          </a:bodyPr>
          <a:lstStyle/>
          <a:p>
            <a:pPr>
              <a:buNone/>
            </a:pPr>
            <a:r>
              <a:rPr lang="en-US" b="1" dirty="0" smtClean="0"/>
              <a:t>1. </a:t>
            </a:r>
            <a:r>
              <a:rPr lang="en-US" sz="4500" b="1" dirty="0" smtClean="0"/>
              <a:t> </a:t>
            </a:r>
            <a:r>
              <a:rPr lang="en-US" sz="4500" b="1" dirty="0" smtClean="0">
                <a:solidFill>
                  <a:srgbClr val="0070C0"/>
                </a:solidFill>
              </a:rPr>
              <a:t>Fresh </a:t>
            </a:r>
            <a:r>
              <a:rPr lang="en-US" sz="5100" b="1" dirty="0" smtClean="0">
                <a:solidFill>
                  <a:srgbClr val="0070C0"/>
                </a:solidFill>
              </a:rPr>
              <a:t>Issue</a:t>
            </a:r>
            <a:r>
              <a:rPr lang="en-US" sz="4500" b="1" dirty="0" smtClean="0">
                <a:solidFill>
                  <a:srgbClr val="0070C0"/>
                </a:solidFill>
              </a:rPr>
              <a:t> of Shares:</a:t>
            </a:r>
            <a:endParaRPr lang="en-US" sz="4500" dirty="0" smtClean="0">
              <a:solidFill>
                <a:srgbClr val="0070C0"/>
              </a:solidFill>
            </a:endParaRPr>
          </a:p>
          <a:p>
            <a:pPr algn="just">
              <a:buNone/>
            </a:pPr>
            <a:r>
              <a:rPr lang="en-US" sz="4500" dirty="0" smtClean="0"/>
              <a:t>    </a:t>
            </a:r>
            <a:r>
              <a:rPr lang="en-US" dirty="0" smtClean="0"/>
              <a:t> </a:t>
            </a:r>
            <a:r>
              <a:rPr lang="en-US" sz="3400" dirty="0" smtClean="0"/>
              <a:t>If under-</a:t>
            </a:r>
            <a:r>
              <a:rPr lang="en-US" sz="3400" dirty="0" err="1" smtClean="0"/>
              <a:t>capitalisation</a:t>
            </a:r>
            <a:r>
              <a:rPr lang="en-US" sz="3400" dirty="0" smtClean="0"/>
              <a:t> is due to inadequacy of capital, then it can be corrected by the issue of fresh shares, the company may also redeem its long-term debt by the issue of fresh share capital.</a:t>
            </a:r>
          </a:p>
          <a:p>
            <a:pPr algn="just">
              <a:buNone/>
            </a:pPr>
            <a:r>
              <a:rPr lang="en-US" sz="3400" dirty="0" smtClean="0"/>
              <a:t>2. </a:t>
            </a:r>
            <a:r>
              <a:rPr lang="en-US" sz="4500" b="1" dirty="0" smtClean="0">
                <a:solidFill>
                  <a:srgbClr val="0070C0"/>
                </a:solidFill>
              </a:rPr>
              <a:t> Issue of Bonus Shares:</a:t>
            </a:r>
            <a:endParaRPr lang="en-US" sz="4500" dirty="0" smtClean="0">
              <a:solidFill>
                <a:srgbClr val="0070C0"/>
              </a:solidFill>
            </a:endParaRPr>
          </a:p>
          <a:p>
            <a:pPr algn="just">
              <a:buNone/>
            </a:pPr>
            <a:r>
              <a:rPr lang="en-US" sz="4500" dirty="0" smtClean="0">
                <a:solidFill>
                  <a:srgbClr val="0070C0"/>
                </a:solidFill>
              </a:rPr>
              <a:t>  </a:t>
            </a:r>
            <a:r>
              <a:rPr lang="en-US" sz="3400" dirty="0" smtClean="0"/>
              <a:t>  The company may issue bonus shares by </a:t>
            </a:r>
            <a:r>
              <a:rPr lang="en-US" sz="3400" dirty="0" err="1" smtClean="0"/>
              <a:t>capitalising</a:t>
            </a:r>
            <a:r>
              <a:rPr lang="en-US" sz="3400" dirty="0" smtClean="0"/>
              <a:t> its accumulated earnings. This will not affect the amount of </a:t>
            </a:r>
            <a:r>
              <a:rPr lang="en-US" sz="3400" dirty="0" err="1" smtClean="0"/>
              <a:t>capitalisation</a:t>
            </a:r>
            <a:r>
              <a:rPr lang="en-US" sz="3400" dirty="0" smtClean="0"/>
              <a:t>. It reduces earnings per share after the bonus issue.</a:t>
            </a:r>
          </a:p>
          <a:p>
            <a:pPr algn="just">
              <a:buNone/>
            </a:pPr>
            <a:endParaRPr lang="en-US" sz="3400" dirty="0" smtClean="0"/>
          </a:p>
          <a:p>
            <a:pPr algn="just">
              <a:buNone/>
            </a:pPr>
            <a:r>
              <a:rPr lang="en-US" sz="3400" dirty="0" smtClean="0"/>
              <a:t>3. </a:t>
            </a:r>
            <a:r>
              <a:rPr lang="en-US" sz="4500" b="1" dirty="0" smtClean="0">
                <a:solidFill>
                  <a:srgbClr val="0070C0"/>
                </a:solidFill>
              </a:rPr>
              <a:t>Splitting Stock</a:t>
            </a:r>
            <a:r>
              <a:rPr lang="en-US" sz="3400" b="1" dirty="0" smtClean="0"/>
              <a:t> </a:t>
            </a:r>
          </a:p>
          <a:p>
            <a:pPr algn="just">
              <a:buNone/>
            </a:pPr>
            <a:r>
              <a:rPr lang="en-US" sz="3400" b="1" dirty="0" smtClean="0"/>
              <a:t>    </a:t>
            </a:r>
            <a:r>
              <a:rPr lang="en-US" sz="3400" dirty="0" smtClean="0"/>
              <a:t> Another effective method of correcting under-</a:t>
            </a:r>
            <a:r>
              <a:rPr lang="en-US" sz="3400" dirty="0" err="1" smtClean="0"/>
              <a:t>capitalisation</a:t>
            </a:r>
            <a:r>
              <a:rPr lang="en-US" sz="3400" dirty="0" smtClean="0"/>
              <a:t> is to split up the existing stock into larger number of shares reducing the value of each share. It neither affects the total earnings of the company nor the total amount of capital of the company but still dividend per share shall reduce.</a:t>
            </a:r>
          </a:p>
          <a:p>
            <a:pPr algn="just">
              <a:buNone/>
            </a:pPr>
            <a:endParaRPr lang="en-US" sz="3400" dirty="0" smtClean="0"/>
          </a:p>
          <a:p>
            <a:pPr algn="just"/>
            <a:endParaRPr lang="en-US" sz="3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u="sng" dirty="0" err="1" smtClean="0"/>
              <a:t>Capitalisation</a:t>
            </a:r>
            <a:endParaRPr lang="en-US" dirty="0"/>
          </a:p>
        </p:txBody>
      </p:sp>
      <p:sp>
        <p:nvSpPr>
          <p:cNvPr id="3" name="Content Placeholder 2"/>
          <p:cNvSpPr>
            <a:spLocks noGrp="1"/>
          </p:cNvSpPr>
          <p:nvPr>
            <p:ph idx="1"/>
          </p:nvPr>
        </p:nvSpPr>
        <p:spPr>
          <a:xfrm>
            <a:off x="457200" y="1143000"/>
            <a:ext cx="8229600" cy="4983163"/>
          </a:xfrm>
        </p:spPr>
        <p:txBody>
          <a:bodyPr>
            <a:normAutofit fontScale="92500" lnSpcReduction="20000"/>
          </a:bodyPr>
          <a:lstStyle/>
          <a:p>
            <a:pPr lvl="0" algn="just">
              <a:buNone/>
            </a:pPr>
            <a:endParaRPr lang="en-US" b="1" u="sng" dirty="0" smtClean="0"/>
          </a:p>
          <a:p>
            <a:pPr marL="514350" lvl="0" indent="-514350" algn="just">
              <a:buAutoNum type="arabicPeriod"/>
            </a:pPr>
            <a:r>
              <a:rPr lang="en-US" b="1" u="sng" dirty="0" err="1" smtClean="0">
                <a:solidFill>
                  <a:srgbClr val="0070C0"/>
                </a:solidFill>
              </a:rPr>
              <a:t>Capitalisation</a:t>
            </a:r>
            <a:r>
              <a:rPr lang="en-US" b="1" dirty="0" smtClean="0">
                <a:solidFill>
                  <a:srgbClr val="0070C0"/>
                </a:solidFill>
              </a:rPr>
              <a:t> – Following formula is applied to calculate the amount of capitalization (capitalized value).</a:t>
            </a:r>
          </a:p>
          <a:p>
            <a:pPr marL="514350" lvl="0" indent="-514350" algn="just">
              <a:buAutoNum type="arabicPeriod"/>
            </a:pPr>
            <a:endParaRPr lang="en-US" dirty="0" smtClean="0">
              <a:solidFill>
                <a:srgbClr val="0070C0"/>
              </a:solidFill>
            </a:endParaRPr>
          </a:p>
          <a:p>
            <a:pPr>
              <a:buNone/>
            </a:pPr>
            <a:r>
              <a:rPr lang="en-US" b="1" dirty="0" smtClean="0">
                <a:solidFill>
                  <a:srgbClr val="0070C0"/>
                </a:solidFill>
              </a:rPr>
              <a:t>				 </a:t>
            </a:r>
            <a:r>
              <a:rPr lang="en-US" sz="3500" b="1" dirty="0" smtClean="0">
                <a:solidFill>
                  <a:srgbClr val="C00000"/>
                </a:solidFill>
              </a:rPr>
              <a:t> Expected  Earnings</a:t>
            </a:r>
          </a:p>
          <a:p>
            <a:pPr>
              <a:buNone/>
            </a:pPr>
            <a:r>
              <a:rPr lang="en-US" sz="3500" b="1" dirty="0" err="1" smtClean="0">
                <a:solidFill>
                  <a:srgbClr val="C00000"/>
                </a:solidFill>
              </a:rPr>
              <a:t>Capitalisation</a:t>
            </a:r>
            <a:r>
              <a:rPr lang="en-US" sz="3500" b="1" dirty="0" smtClean="0">
                <a:solidFill>
                  <a:srgbClr val="C00000"/>
                </a:solidFill>
              </a:rPr>
              <a:t>  =   -----------------------------X  100</a:t>
            </a:r>
          </a:p>
          <a:p>
            <a:pPr>
              <a:buNone/>
            </a:pPr>
            <a:r>
              <a:rPr lang="en-US" sz="3500" b="1" dirty="0" smtClean="0">
                <a:solidFill>
                  <a:srgbClr val="C00000"/>
                </a:solidFill>
              </a:rPr>
              <a:t>      			 Normal Rate of return</a:t>
            </a:r>
          </a:p>
          <a:p>
            <a:endParaRPr lang="en-US" sz="3500" b="1" dirty="0" smtClean="0">
              <a:solidFill>
                <a:srgbClr val="C00000"/>
              </a:solidFill>
            </a:endParaRPr>
          </a:p>
          <a:p>
            <a:pPr>
              <a:buNone/>
            </a:pPr>
            <a:r>
              <a:rPr lang="en-US" sz="3500" b="1" dirty="0" smtClean="0">
                <a:solidFill>
                  <a:srgbClr val="C00000"/>
                </a:solidFill>
              </a:rPr>
              <a:t>                                    </a:t>
            </a:r>
          </a:p>
          <a:p>
            <a:endParaRPr lang="en-US" sz="3500" b="1" dirty="0">
              <a:solidFill>
                <a:srgbClr val="C000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rmAutofit fontScale="90000"/>
          </a:bodyPr>
          <a:lstStyle/>
          <a:p>
            <a:pPr lvl="0"/>
            <a:r>
              <a:rPr lang="en-US" b="1" u="sng" dirty="0" smtClean="0"/>
              <a:t/>
            </a:r>
            <a:br>
              <a:rPr lang="en-US" b="1" u="sng" dirty="0" smtClean="0"/>
            </a:br>
            <a:r>
              <a:rPr lang="en-US" b="1" u="sng" dirty="0" smtClean="0"/>
              <a:t>2.   </a:t>
            </a:r>
            <a:r>
              <a:rPr lang="en-US" sz="3600" b="1" u="sng" dirty="0" smtClean="0"/>
              <a:t>Book Value and Real Value of shares : </a:t>
            </a:r>
            <a:r>
              <a:rPr lang="en-US" sz="3600" dirty="0" smtClean="0"/>
              <a:t/>
            </a:r>
            <a:br>
              <a:rPr lang="en-US" sz="3600" dirty="0" smtClean="0"/>
            </a:br>
            <a:r>
              <a:rPr lang="en-US" sz="3600" dirty="0" smtClean="0"/>
              <a:t> </a:t>
            </a:r>
            <a:br>
              <a:rPr lang="en-US" sz="3600" dirty="0" smtClean="0"/>
            </a:br>
            <a:endParaRPr lang="en-US" sz="3600" dirty="0"/>
          </a:p>
        </p:txBody>
      </p:sp>
      <p:sp>
        <p:nvSpPr>
          <p:cNvPr id="3" name="Content Placeholder 2"/>
          <p:cNvSpPr>
            <a:spLocks noGrp="1"/>
          </p:cNvSpPr>
          <p:nvPr>
            <p:ph idx="1"/>
          </p:nvPr>
        </p:nvSpPr>
        <p:spPr>
          <a:xfrm>
            <a:off x="228600" y="1066800"/>
            <a:ext cx="8686800" cy="5059363"/>
          </a:xfrm>
        </p:spPr>
        <p:txBody>
          <a:bodyPr>
            <a:normAutofit/>
          </a:bodyPr>
          <a:lstStyle/>
          <a:p>
            <a:pPr>
              <a:buNone/>
            </a:pPr>
            <a:endParaRPr lang="en-US" sz="2800" dirty="0" smtClean="0"/>
          </a:p>
          <a:p>
            <a:pPr lvl="0">
              <a:buNone/>
            </a:pPr>
            <a:r>
              <a:rPr lang="en-US" sz="2800" b="1" u="sng" dirty="0" smtClean="0"/>
              <a:t>A. Cal</a:t>
            </a:r>
            <a:r>
              <a:rPr lang="en-US" b="1" u="sng" dirty="0" smtClean="0"/>
              <a:t>c</a:t>
            </a:r>
            <a:r>
              <a:rPr lang="en-US" sz="2800" b="1" u="sng" dirty="0" smtClean="0"/>
              <a:t>ulation of Book Value- </a:t>
            </a:r>
            <a:r>
              <a:rPr lang="en-US" sz="2400" b="1" dirty="0" smtClean="0"/>
              <a:t> </a:t>
            </a:r>
            <a:r>
              <a:rPr lang="en-US" sz="2800" dirty="0" smtClean="0"/>
              <a:t>It is ascertained a</a:t>
            </a:r>
            <a:r>
              <a:rPr lang="en-US" dirty="0" smtClean="0"/>
              <a:t>s follows.</a:t>
            </a:r>
          </a:p>
          <a:p>
            <a:pPr>
              <a:buNone/>
            </a:pPr>
            <a:r>
              <a:rPr lang="en-US" dirty="0" smtClean="0"/>
              <a:t>                           </a:t>
            </a:r>
          </a:p>
          <a:p>
            <a:pPr>
              <a:buNone/>
            </a:pPr>
            <a:r>
              <a:rPr lang="en-US" sz="2400" b="1" dirty="0" smtClean="0"/>
              <a:t>                                       </a:t>
            </a:r>
            <a:r>
              <a:rPr lang="en-US" sz="2400" b="1" dirty="0" smtClean="0">
                <a:solidFill>
                  <a:srgbClr val="C00000"/>
                </a:solidFill>
              </a:rPr>
              <a:t>Net assets available for equity shareholders</a:t>
            </a:r>
          </a:p>
          <a:p>
            <a:pPr>
              <a:buNone/>
            </a:pPr>
            <a:r>
              <a:rPr lang="en-US" sz="2400" b="1" dirty="0" smtClean="0">
                <a:solidFill>
                  <a:srgbClr val="C00000"/>
                </a:solidFill>
              </a:rPr>
              <a:t>Book Value per share</a:t>
            </a:r>
            <a:r>
              <a:rPr lang="en-US" dirty="0" smtClean="0">
                <a:solidFill>
                  <a:srgbClr val="C00000"/>
                </a:solidFill>
              </a:rPr>
              <a:t> = </a:t>
            </a:r>
            <a:r>
              <a:rPr lang="en-US" b="1" dirty="0" smtClean="0">
                <a:solidFill>
                  <a:srgbClr val="C00000"/>
                </a:solidFill>
              </a:rPr>
              <a:t>---------------------------------------</a:t>
            </a:r>
            <a:endParaRPr lang="en-US" dirty="0" smtClean="0">
              <a:solidFill>
                <a:srgbClr val="C00000"/>
              </a:solidFill>
            </a:endParaRPr>
          </a:p>
          <a:p>
            <a:pPr>
              <a:buNone/>
            </a:pPr>
            <a:r>
              <a:rPr lang="en-US" dirty="0" smtClean="0">
                <a:solidFill>
                  <a:srgbClr val="C00000"/>
                </a:solidFill>
              </a:rPr>
              <a:t>			                     </a:t>
            </a:r>
            <a:r>
              <a:rPr lang="en-US" sz="2400" b="1" dirty="0" smtClean="0">
                <a:solidFill>
                  <a:srgbClr val="C00000"/>
                </a:solidFill>
              </a:rPr>
              <a:t>Number of equity shares</a:t>
            </a:r>
          </a:p>
          <a:p>
            <a:pPr>
              <a:buNone/>
            </a:pPr>
            <a:endParaRPr lang="en-US" sz="2400" b="1" dirty="0">
              <a:solidFill>
                <a:srgbClr val="C0000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r>
              <a:rPr lang="en-US" sz="2800" b="1" u="sng" dirty="0" smtClean="0"/>
              <a:t>Problems on </a:t>
            </a:r>
            <a:r>
              <a:rPr lang="en-US" sz="2800" b="1" u="sng" dirty="0" err="1" smtClean="0"/>
              <a:t>Capitalisation</a:t>
            </a:r>
            <a:r>
              <a:rPr lang="en-US" sz="2800" b="1" u="sng" dirty="0" smtClean="0"/>
              <a:t>:</a:t>
            </a:r>
            <a:endParaRPr lang="en-US" sz="2800" dirty="0"/>
          </a:p>
        </p:txBody>
      </p:sp>
      <p:sp>
        <p:nvSpPr>
          <p:cNvPr id="3" name="Content Placeholder 2"/>
          <p:cNvSpPr>
            <a:spLocks noGrp="1"/>
          </p:cNvSpPr>
          <p:nvPr>
            <p:ph idx="1"/>
          </p:nvPr>
        </p:nvSpPr>
        <p:spPr>
          <a:xfrm>
            <a:off x="457200" y="762000"/>
            <a:ext cx="8229600" cy="5715000"/>
          </a:xfrm>
        </p:spPr>
        <p:txBody>
          <a:bodyPr>
            <a:normAutofit fontScale="85000" lnSpcReduction="20000"/>
          </a:bodyPr>
          <a:lstStyle/>
          <a:p>
            <a:pPr lvl="0">
              <a:buNone/>
            </a:pPr>
            <a:r>
              <a:rPr lang="en-US" b="1" dirty="0" smtClean="0">
                <a:solidFill>
                  <a:srgbClr val="0070C0"/>
                </a:solidFill>
              </a:rPr>
              <a:t>Q. Calculate the amount of capitalization from the following information.</a:t>
            </a:r>
          </a:p>
          <a:p>
            <a:pPr>
              <a:buNone/>
            </a:pPr>
            <a:r>
              <a:rPr lang="en-US" dirty="0" smtClean="0">
                <a:solidFill>
                  <a:srgbClr val="FF0000"/>
                </a:solidFill>
              </a:rPr>
              <a:t>     Expected earnings of ABC Co. Ltd. is  ₹ 2,00,000 per annum and the normal rate of return in the industry is 10%.</a:t>
            </a:r>
          </a:p>
          <a:p>
            <a:r>
              <a:rPr lang="en-US" b="1" dirty="0" smtClean="0"/>
              <a:t>Solution:  </a:t>
            </a:r>
            <a:endParaRPr lang="en-US" dirty="0" smtClean="0"/>
          </a:p>
          <a:p>
            <a:pPr>
              <a:buNone/>
            </a:pPr>
            <a:r>
              <a:rPr lang="en-US" dirty="0" smtClean="0"/>
              <a:t>                                     Expected  Earnings</a:t>
            </a:r>
          </a:p>
          <a:p>
            <a:pPr>
              <a:buNone/>
            </a:pPr>
            <a:r>
              <a:rPr lang="en-US" dirty="0" smtClean="0"/>
              <a:t>Capitalization    </a:t>
            </a:r>
            <a:r>
              <a:rPr lang="en-US" smtClean="0"/>
              <a:t>=    </a:t>
            </a:r>
            <a:r>
              <a:rPr lang="en-US" b="1" smtClean="0"/>
              <a:t>------------------------------X   100</a:t>
            </a:r>
            <a:endParaRPr lang="en-US" dirty="0" smtClean="0"/>
          </a:p>
          <a:p>
            <a:pPr>
              <a:buNone/>
            </a:pPr>
            <a:r>
              <a:rPr lang="en-US" dirty="0" smtClean="0"/>
              <a:t>			             Normal Rate of return</a:t>
            </a:r>
          </a:p>
          <a:p>
            <a:pPr>
              <a:buNone/>
            </a:pPr>
            <a:endParaRPr lang="en-US" dirty="0" smtClean="0"/>
          </a:p>
          <a:p>
            <a:pPr>
              <a:buNone/>
            </a:pPr>
            <a:r>
              <a:rPr lang="en-US" dirty="0" smtClean="0"/>
              <a:t>			              2,00,000</a:t>
            </a:r>
          </a:p>
          <a:p>
            <a:pPr>
              <a:buNone/>
            </a:pPr>
            <a:r>
              <a:rPr lang="en-US" dirty="0" smtClean="0"/>
              <a:t>			    =     </a:t>
            </a:r>
            <a:r>
              <a:rPr lang="en-US" b="1" dirty="0" smtClean="0"/>
              <a:t>--------------X 100</a:t>
            </a:r>
            <a:endParaRPr lang="en-US" dirty="0" smtClean="0"/>
          </a:p>
          <a:p>
            <a:pPr>
              <a:buNone/>
            </a:pPr>
            <a:r>
              <a:rPr lang="en-US" b="1" dirty="0" smtClean="0"/>
              <a:t>			                  10   </a:t>
            </a:r>
            <a:endParaRPr lang="en-US" dirty="0" smtClean="0"/>
          </a:p>
          <a:p>
            <a:pPr>
              <a:buNone/>
            </a:pPr>
            <a:r>
              <a:rPr lang="en-US" dirty="0" smtClean="0"/>
              <a:t>			   =    </a:t>
            </a:r>
            <a:r>
              <a:rPr lang="en-US" b="1" dirty="0" smtClean="0"/>
              <a:t>₹  </a:t>
            </a:r>
            <a:r>
              <a:rPr lang="en-US" b="1" u="sng" dirty="0" smtClean="0"/>
              <a:t>20,00,000</a:t>
            </a:r>
            <a:endParaRPr lang="en-US" dirty="0" smtClean="0"/>
          </a:p>
          <a:p>
            <a:endParaRPr lang="en-US" sz="3000"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pPr algn="l"/>
            <a:r>
              <a:rPr lang="en-US" b="1" dirty="0" smtClean="0"/>
              <a:t/>
            </a:r>
            <a:br>
              <a:rPr lang="en-US" b="1" dirty="0" smtClean="0"/>
            </a:br>
            <a:r>
              <a:rPr lang="en-US" b="1" dirty="0" smtClean="0"/>
              <a:t>Overcapitalization  </a:t>
            </a:r>
            <a:r>
              <a:rPr lang="kn-IN" b="1" dirty="0" smtClean="0"/>
              <a:t>ಅತಿಬಂಡವಾಳೀಕರಣ</a:t>
            </a:r>
            <a:r>
              <a:rPr lang="kn-IN" b="1" dirty="0"/>
              <a:t/>
            </a:r>
            <a:br>
              <a:rPr lang="kn-IN" b="1" dirty="0"/>
            </a:br>
            <a:endParaRPr lang="en-US" dirty="0"/>
          </a:p>
        </p:txBody>
      </p:sp>
      <p:sp>
        <p:nvSpPr>
          <p:cNvPr id="3" name="Content Placeholder 2"/>
          <p:cNvSpPr>
            <a:spLocks noGrp="1"/>
          </p:cNvSpPr>
          <p:nvPr>
            <p:ph idx="1"/>
          </p:nvPr>
        </p:nvSpPr>
        <p:spPr>
          <a:xfrm>
            <a:off x="457200" y="914400"/>
            <a:ext cx="8229600" cy="5211763"/>
          </a:xfrm>
        </p:spPr>
        <p:txBody>
          <a:bodyPr>
            <a:noAutofit/>
          </a:bodyPr>
          <a:lstStyle/>
          <a:p>
            <a:r>
              <a:rPr lang="en-US" dirty="0" smtClean="0">
                <a:solidFill>
                  <a:srgbClr val="0070C0"/>
                </a:solidFill>
              </a:rPr>
              <a:t>Overcapitalization </a:t>
            </a:r>
            <a:r>
              <a:rPr lang="en-US" dirty="0">
                <a:solidFill>
                  <a:srgbClr val="0070C0"/>
                </a:solidFill>
              </a:rPr>
              <a:t>is a situation in which actual profits of a company are not sufficient enough to pay interest on debentures, on loans </a:t>
            </a:r>
            <a:r>
              <a:rPr lang="en-US" dirty="0" smtClean="0">
                <a:solidFill>
                  <a:srgbClr val="0070C0"/>
                </a:solidFill>
              </a:rPr>
              <a:t>and </a:t>
            </a:r>
            <a:r>
              <a:rPr lang="en-US" dirty="0">
                <a:solidFill>
                  <a:srgbClr val="0070C0"/>
                </a:solidFill>
              </a:rPr>
              <a:t>dividends on </a:t>
            </a:r>
            <a:r>
              <a:rPr lang="en-US" dirty="0" smtClean="0">
                <a:solidFill>
                  <a:srgbClr val="0070C0"/>
                </a:solidFill>
              </a:rPr>
              <a:t>shares. </a:t>
            </a:r>
          </a:p>
          <a:p>
            <a:r>
              <a:rPr lang="en-US" dirty="0" smtClean="0">
                <a:solidFill>
                  <a:srgbClr val="0070C0"/>
                </a:solidFill>
              </a:rPr>
              <a:t> </a:t>
            </a:r>
            <a:r>
              <a:rPr lang="en-US" dirty="0" smtClean="0"/>
              <a:t>According to Bonneville, Dewey and Kelly ‘When a business is unable to earn fair rate on its outstanding </a:t>
            </a:r>
            <a:r>
              <a:rPr lang="en-US" sz="3600" dirty="0" smtClean="0"/>
              <a:t>securities</a:t>
            </a:r>
            <a:r>
              <a:rPr lang="en-US" dirty="0" smtClean="0"/>
              <a:t>, it </a:t>
            </a:r>
            <a:r>
              <a:rPr lang="en-US" sz="3600" dirty="0" smtClean="0"/>
              <a:t>is</a:t>
            </a:r>
            <a:r>
              <a:rPr lang="en-US" dirty="0" smtClean="0"/>
              <a:t> </a:t>
            </a:r>
            <a:r>
              <a:rPr lang="en-US" sz="2800" dirty="0" smtClean="0"/>
              <a:t>overcapitalised’</a:t>
            </a:r>
          </a:p>
          <a:p>
            <a:pPr algn="just"/>
            <a:r>
              <a:rPr lang="kn-IN" dirty="0" smtClean="0">
                <a:solidFill>
                  <a:srgbClr val="C00000"/>
                </a:solidFill>
              </a:rPr>
              <a:t>ಕಂಪನಿಯು </a:t>
            </a:r>
            <a:r>
              <a:rPr lang="kn-IN" dirty="0">
                <a:solidFill>
                  <a:srgbClr val="C00000"/>
                </a:solidFill>
              </a:rPr>
              <a:t>ಡಿಬೆಂಚರ್‌ಗಳು ಮತ್ತು ಸಾಲಗಳಿಗೆ ಬಡ್ಡಿಯನ್ನು </a:t>
            </a:r>
            <a:r>
              <a:rPr lang="kn-IN" dirty="0" smtClean="0">
                <a:solidFill>
                  <a:srgbClr val="C00000"/>
                </a:solidFill>
              </a:rPr>
              <a:t>ಪಾವತಿಸಲು ಮತ್ತು ಷೇರುದಾರರಿಗೆ  ಲಾಭವನ್ನು  ಪಾವತಿಸಲು ಸಾಧ್ಯವಾಗದಿದ್ದಾಗ</a:t>
            </a:r>
            <a:r>
              <a:rPr lang="en-US" dirty="0" smtClean="0">
                <a:solidFill>
                  <a:srgbClr val="C00000"/>
                </a:solidFill>
              </a:rPr>
              <a:t> - </a:t>
            </a:r>
            <a:r>
              <a:rPr lang="kn-IN" b="1" dirty="0" smtClean="0">
                <a:solidFill>
                  <a:srgbClr val="C00000"/>
                </a:solidFill>
              </a:rPr>
              <a:t>ಅತಿಬಂಡವಾಳೀಕರಣ</a:t>
            </a:r>
            <a:br>
              <a:rPr lang="kn-IN" b="1" dirty="0" smtClean="0">
                <a:solidFill>
                  <a:srgbClr val="C00000"/>
                </a:solidFill>
              </a:rPr>
            </a:br>
            <a:endParaRPr lang="en-US" dirty="0">
              <a:solidFill>
                <a:srgbClr val="C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fontScale="90000"/>
          </a:bodyPr>
          <a:lstStyle/>
          <a:p>
            <a:r>
              <a:rPr lang="en-US" b="1" dirty="0">
                <a:solidFill>
                  <a:srgbClr val="0070C0"/>
                </a:solidFill>
              </a:rPr>
              <a:t>Causes of </a:t>
            </a:r>
            <a:r>
              <a:rPr lang="en-US" b="1" dirty="0" smtClean="0">
                <a:solidFill>
                  <a:srgbClr val="0070C0"/>
                </a:solidFill>
              </a:rPr>
              <a:t>Over Capitalisation</a:t>
            </a:r>
            <a:r>
              <a:rPr lang="en-US" b="1" dirty="0">
                <a:solidFill>
                  <a:srgbClr val="0070C0"/>
                </a:solidFill>
              </a:rPr>
              <a:t>:</a:t>
            </a:r>
            <a:br>
              <a:rPr lang="en-US" b="1" dirty="0">
                <a:solidFill>
                  <a:srgbClr val="0070C0"/>
                </a:solidFill>
              </a:rPr>
            </a:br>
            <a:r>
              <a:rPr lang="kn-IN" b="1" dirty="0" smtClean="0">
                <a:solidFill>
                  <a:srgbClr val="0070C0"/>
                </a:solidFill>
              </a:rPr>
              <a:t> </a:t>
            </a:r>
            <a:r>
              <a:rPr lang="kn-IN" sz="4000" b="1" dirty="0" smtClean="0">
                <a:solidFill>
                  <a:srgbClr val="C00000"/>
                </a:solidFill>
              </a:rPr>
              <a:t>ಅತಿಬಂಡವಾಳೀಕರಣ</a:t>
            </a:r>
            <a:r>
              <a:rPr lang="en-US" sz="4000" b="1" dirty="0" smtClean="0">
                <a:solidFill>
                  <a:srgbClr val="C00000"/>
                </a:solidFill>
              </a:rPr>
              <a:t> </a:t>
            </a:r>
            <a:r>
              <a:rPr lang="kn-IN" sz="4000" b="1" dirty="0" smtClean="0">
                <a:solidFill>
                  <a:srgbClr val="C00000"/>
                </a:solidFill>
              </a:rPr>
              <a:t>ಕಾರಣ</a:t>
            </a:r>
            <a:r>
              <a:rPr lang="kn-IN" b="1" dirty="0" smtClean="0">
                <a:solidFill>
                  <a:srgbClr val="C00000"/>
                </a:solidFill>
              </a:rPr>
              <a:t>ಗಳು </a:t>
            </a:r>
            <a:endParaRPr lang="en-US" dirty="0">
              <a:solidFill>
                <a:srgbClr val="C00000"/>
              </a:solidFill>
            </a:endParaRPr>
          </a:p>
        </p:txBody>
      </p:sp>
      <p:sp>
        <p:nvSpPr>
          <p:cNvPr id="3" name="Content Placeholder 2"/>
          <p:cNvSpPr>
            <a:spLocks noGrp="1"/>
          </p:cNvSpPr>
          <p:nvPr>
            <p:ph idx="1"/>
          </p:nvPr>
        </p:nvSpPr>
        <p:spPr>
          <a:xfrm>
            <a:off x="304800" y="1295400"/>
            <a:ext cx="8610600" cy="5181600"/>
          </a:xfrm>
        </p:spPr>
        <p:txBody>
          <a:bodyPr>
            <a:normAutofit fontScale="85000" lnSpcReduction="10000"/>
          </a:bodyPr>
          <a:lstStyle/>
          <a:p>
            <a:r>
              <a:rPr lang="en-US" dirty="0"/>
              <a:t>Assets Acquired at Inflated </a:t>
            </a:r>
            <a:r>
              <a:rPr lang="en-US" dirty="0" smtClean="0"/>
              <a:t>Prices - </a:t>
            </a:r>
          </a:p>
          <a:p>
            <a:pPr fontAlgn="base">
              <a:buNone/>
            </a:pPr>
            <a:r>
              <a:rPr lang="en-US" b="1" dirty="0"/>
              <a:t> </a:t>
            </a:r>
            <a:r>
              <a:rPr lang="en-US" b="1" dirty="0" smtClean="0"/>
              <a:t>   </a:t>
            </a:r>
            <a:r>
              <a:rPr lang="en-US" sz="2800" b="1" dirty="0">
                <a:solidFill>
                  <a:srgbClr val="C00000"/>
                </a:solidFill>
              </a:rPr>
              <a:t> </a:t>
            </a:r>
            <a:r>
              <a:rPr lang="kn-IN" sz="2800" b="1" dirty="0">
                <a:solidFill>
                  <a:srgbClr val="C00000"/>
                </a:solidFill>
              </a:rPr>
              <a:t>ಹೆಚ್ಚಿನ ಬೆಲೆಗಳಲ್ಲಿ ಸ್ವತ್ತುಗಳ ಸ್ವಾಧೀನ:</a:t>
            </a:r>
            <a:endParaRPr lang="kn-IN" sz="2800" dirty="0"/>
          </a:p>
          <a:p>
            <a:r>
              <a:rPr lang="en-US" sz="2800" dirty="0" smtClean="0">
                <a:solidFill>
                  <a:srgbClr val="C00000"/>
                </a:solidFill>
              </a:rPr>
              <a:t> </a:t>
            </a:r>
            <a:r>
              <a:rPr lang="en-US" dirty="0" smtClean="0"/>
              <a:t>Excess issue of shares </a:t>
            </a:r>
            <a:r>
              <a:rPr lang="en-US" dirty="0" smtClean="0">
                <a:solidFill>
                  <a:srgbClr val="C00000"/>
                </a:solidFill>
              </a:rPr>
              <a:t>- </a:t>
            </a:r>
            <a:r>
              <a:rPr lang="kn-IN" sz="3300" dirty="0" smtClean="0">
                <a:solidFill>
                  <a:srgbClr val="C00000"/>
                </a:solidFill>
              </a:rPr>
              <a:t>ಅತಿಯಾಗಿ</a:t>
            </a:r>
            <a:r>
              <a:rPr lang="kn-IN" sz="3300" dirty="0">
                <a:solidFill>
                  <a:srgbClr val="C00000"/>
                </a:solidFill>
              </a:rPr>
              <a:t> </a:t>
            </a:r>
            <a:r>
              <a:rPr lang="kn-IN" sz="3300" dirty="0" smtClean="0">
                <a:solidFill>
                  <a:srgbClr val="C00000"/>
                </a:solidFill>
              </a:rPr>
              <a:t>ಬಂ</a:t>
            </a:r>
            <a:r>
              <a:rPr lang="kn-IN" sz="2800" b="1" dirty="0" smtClean="0">
                <a:solidFill>
                  <a:srgbClr val="C00000"/>
                </a:solidFill>
              </a:rPr>
              <a:t>ಡ</a:t>
            </a:r>
            <a:r>
              <a:rPr lang="kn-IN" sz="3300" dirty="0" smtClean="0">
                <a:solidFill>
                  <a:srgbClr val="C00000"/>
                </a:solidFill>
              </a:rPr>
              <a:t>ವಾಳವನ್ನು </a:t>
            </a:r>
            <a:r>
              <a:rPr lang="kn-IN" sz="3300" dirty="0">
                <a:solidFill>
                  <a:srgbClr val="C00000"/>
                </a:solidFill>
              </a:rPr>
              <a:t>ಸಂಗ್ರಹಿಸಬಹುದು</a:t>
            </a:r>
            <a:endParaRPr lang="en-US" sz="3300" dirty="0" smtClean="0">
              <a:solidFill>
                <a:srgbClr val="C00000"/>
              </a:solidFill>
            </a:endParaRPr>
          </a:p>
          <a:p>
            <a:r>
              <a:rPr lang="en-US" sz="3300" dirty="0" smtClean="0"/>
              <a:t>Hu</a:t>
            </a:r>
            <a:r>
              <a:rPr lang="en-US" dirty="0" smtClean="0"/>
              <a:t>ge </a:t>
            </a:r>
            <a:r>
              <a:rPr lang="en-US" dirty="0"/>
              <a:t>Borrowings at</a:t>
            </a:r>
            <a:r>
              <a:rPr lang="en-US" dirty="0">
                <a:solidFill>
                  <a:srgbClr val="C00000"/>
                </a:solidFill>
              </a:rPr>
              <a:t> </a:t>
            </a:r>
            <a:r>
              <a:rPr lang="en-US" dirty="0"/>
              <a:t>High Rates of </a:t>
            </a:r>
            <a:r>
              <a:rPr lang="en-US" dirty="0" smtClean="0"/>
              <a:t>Interest -</a:t>
            </a:r>
            <a:r>
              <a:rPr lang="kn-IN" dirty="0"/>
              <a:t> </a:t>
            </a:r>
            <a:r>
              <a:rPr lang="kn-IN" dirty="0">
                <a:solidFill>
                  <a:srgbClr val="C00000"/>
                </a:solidFill>
              </a:rPr>
              <a:t>ಹೆಚ್ಚಿನ ಬಡ್ಡಿದರ</a:t>
            </a:r>
            <a:endParaRPr lang="en-US" dirty="0" smtClean="0">
              <a:solidFill>
                <a:srgbClr val="C00000"/>
              </a:solidFill>
            </a:endParaRPr>
          </a:p>
          <a:p>
            <a:r>
              <a:rPr lang="en-US" dirty="0"/>
              <a:t>Liberal Dividend </a:t>
            </a:r>
            <a:r>
              <a:rPr lang="en-US" dirty="0" smtClean="0"/>
              <a:t>Policy -</a:t>
            </a:r>
            <a:r>
              <a:rPr lang="kn-IN" b="1" dirty="0"/>
              <a:t> </a:t>
            </a:r>
            <a:r>
              <a:rPr lang="kn-IN" b="1" dirty="0">
                <a:solidFill>
                  <a:srgbClr val="C00000"/>
                </a:solidFill>
              </a:rPr>
              <a:t>ಡಿವಿಡೆಂಡ್ ನೀತಿ</a:t>
            </a:r>
            <a:endParaRPr lang="en-US" dirty="0" smtClean="0">
              <a:solidFill>
                <a:srgbClr val="C00000"/>
              </a:solidFill>
            </a:endParaRPr>
          </a:p>
          <a:p>
            <a:r>
              <a:rPr lang="en-US" dirty="0"/>
              <a:t>High Rates </a:t>
            </a:r>
            <a:r>
              <a:rPr lang="en-US" dirty="0" smtClean="0"/>
              <a:t>of Taxes - </a:t>
            </a:r>
            <a:r>
              <a:rPr lang="kn-IN" dirty="0">
                <a:solidFill>
                  <a:srgbClr val="C00000"/>
                </a:solidFill>
              </a:rPr>
              <a:t>ಹೆಚ್ಚಿನ </a:t>
            </a:r>
            <a:r>
              <a:rPr lang="en-US" dirty="0" smtClean="0">
                <a:solidFill>
                  <a:srgbClr val="C00000"/>
                </a:solidFill>
              </a:rPr>
              <a:t>Tax</a:t>
            </a:r>
          </a:p>
          <a:p>
            <a:pPr fontAlgn="base"/>
            <a:r>
              <a:rPr lang="en-US" dirty="0"/>
              <a:t>High Promotion </a:t>
            </a:r>
            <a:r>
              <a:rPr lang="en-US" dirty="0" smtClean="0"/>
              <a:t>expenses -</a:t>
            </a:r>
            <a:r>
              <a:rPr lang="en-US" b="1" dirty="0"/>
              <a:t>  </a:t>
            </a:r>
            <a:r>
              <a:rPr lang="kn-IN" sz="2800" b="1" dirty="0">
                <a:solidFill>
                  <a:srgbClr val="C00000"/>
                </a:solidFill>
              </a:rPr>
              <a:t>ಹೆಚ್ಚಿನ ಪ್ರಚಾರ </a:t>
            </a:r>
            <a:r>
              <a:rPr lang="kn-IN" sz="2800" b="1" dirty="0" smtClean="0">
                <a:solidFill>
                  <a:srgbClr val="C00000"/>
                </a:solidFill>
              </a:rPr>
              <a:t>ವೆಚ್ಚಗ</a:t>
            </a:r>
            <a:r>
              <a:rPr lang="kn-IN" b="1" dirty="0" smtClean="0">
                <a:solidFill>
                  <a:srgbClr val="C00000"/>
                </a:solidFill>
              </a:rPr>
              <a:t>ಳು</a:t>
            </a:r>
            <a:endParaRPr lang="en-US" b="1" dirty="0" smtClean="0">
              <a:solidFill>
                <a:srgbClr val="C00000"/>
              </a:solidFill>
            </a:endParaRPr>
          </a:p>
          <a:p>
            <a:pPr fontAlgn="base"/>
            <a:r>
              <a:rPr lang="en-US" dirty="0" smtClean="0"/>
              <a:t>Inadequate depreciation -</a:t>
            </a:r>
            <a:r>
              <a:rPr lang="kn-IN" b="1" dirty="0"/>
              <a:t> </a:t>
            </a:r>
            <a:r>
              <a:rPr lang="kn-IN" sz="2800" b="1" dirty="0">
                <a:solidFill>
                  <a:srgbClr val="C00000"/>
                </a:solidFill>
              </a:rPr>
              <a:t>ಸವಕಳಿಗೆ ಸಾಕಷ್ಟು ಅವಕಾಶವಿಲ್ಲ</a:t>
            </a:r>
            <a:endParaRPr lang="en-US" sz="2800" dirty="0" smtClean="0">
              <a:solidFill>
                <a:srgbClr val="C00000"/>
              </a:solidFill>
            </a:endParaRPr>
          </a:p>
          <a:p>
            <a:r>
              <a:rPr lang="en-US" sz="2800" b="1" dirty="0"/>
              <a:t>In</a:t>
            </a:r>
            <a:r>
              <a:rPr lang="en-US" b="1" dirty="0"/>
              <a:t>adequate demand</a:t>
            </a:r>
            <a:r>
              <a:rPr lang="en-US" dirty="0"/>
              <a:t> for </a:t>
            </a:r>
            <a:r>
              <a:rPr lang="en-US" dirty="0" smtClean="0"/>
              <a:t>products-</a:t>
            </a:r>
            <a:r>
              <a:rPr lang="kn-IN" dirty="0"/>
              <a:t> </a:t>
            </a:r>
            <a:r>
              <a:rPr lang="kn-IN" dirty="0">
                <a:solidFill>
                  <a:srgbClr val="C00000"/>
                </a:solidFill>
              </a:rPr>
              <a:t>ಉತ್ಪನ್ನದ </a:t>
            </a:r>
            <a:r>
              <a:rPr lang="kn-IN" dirty="0" smtClean="0">
                <a:solidFill>
                  <a:srgbClr val="C00000"/>
                </a:solidFill>
              </a:rPr>
              <a:t>ಕಡಿಮೆ</a:t>
            </a:r>
            <a:r>
              <a:rPr lang="kn-IN" dirty="0">
                <a:solidFill>
                  <a:srgbClr val="C00000"/>
                </a:solidFill>
              </a:rPr>
              <a:t> </a:t>
            </a:r>
            <a:r>
              <a:rPr lang="kn-IN" dirty="0" smtClean="0">
                <a:solidFill>
                  <a:srgbClr val="C00000"/>
                </a:solidFill>
              </a:rPr>
              <a:t>ಬೆಡಿಕೆ</a:t>
            </a:r>
            <a:endParaRPr lang="en-US" dirty="0" smtClean="0">
              <a:solidFill>
                <a:srgbClr val="C00000"/>
              </a:solidFill>
            </a:endParaRPr>
          </a:p>
          <a:p>
            <a:r>
              <a:rPr lang="en-US" b="1" dirty="0" smtClean="0"/>
              <a:t>Inefficient management - </a:t>
            </a:r>
            <a:r>
              <a:rPr lang="kn-IN" b="1" dirty="0" smtClean="0">
                <a:solidFill>
                  <a:srgbClr val="C00000"/>
                </a:solidFill>
              </a:rPr>
              <a:t>ಅಸಮರ್ಥ </a:t>
            </a:r>
            <a:r>
              <a:rPr lang="kn-IN" b="1" dirty="0">
                <a:solidFill>
                  <a:srgbClr val="C00000"/>
                </a:solidFill>
              </a:rPr>
              <a:t>ನಿರ್ವಹಣೆ</a:t>
            </a:r>
            <a:endParaRPr lang="en-US" dirty="0" smtClean="0">
              <a:solidFill>
                <a:srgbClr val="C00000"/>
              </a:solidFill>
            </a:endParaRPr>
          </a:p>
          <a:p>
            <a:endParaRPr lang="en-US" dirty="0">
              <a:solidFill>
                <a:srgbClr val="C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90600"/>
          </a:xfrm>
        </p:spPr>
        <p:txBody>
          <a:bodyPr>
            <a:normAutofit fontScale="90000"/>
          </a:bodyPr>
          <a:lstStyle/>
          <a:p>
            <a:pPr algn="l"/>
            <a:r>
              <a:rPr lang="en-US" b="1" dirty="0" smtClean="0"/>
              <a:t>       </a:t>
            </a:r>
            <a:br>
              <a:rPr lang="en-US" b="1" dirty="0" smtClean="0"/>
            </a:br>
            <a:r>
              <a:rPr lang="en-US" b="1" dirty="0" smtClean="0"/>
              <a:t> </a:t>
            </a:r>
            <a:r>
              <a:rPr lang="en-US" sz="3600" b="1" dirty="0" smtClean="0">
                <a:solidFill>
                  <a:srgbClr val="0070C0"/>
                </a:solidFill>
              </a:rPr>
              <a:t>Effects of </a:t>
            </a:r>
            <a:r>
              <a:rPr lang="en-US" sz="3600" b="1" dirty="0" err="1" smtClean="0">
                <a:solidFill>
                  <a:srgbClr val="0070C0"/>
                </a:solidFill>
              </a:rPr>
              <a:t>Overcapitalisation</a:t>
            </a:r>
            <a:r>
              <a:rPr lang="en-US" sz="3600" b="1" dirty="0" smtClean="0">
                <a:solidFill>
                  <a:srgbClr val="0070C0"/>
                </a:solidFill>
              </a:rPr>
              <a:t>   </a:t>
            </a:r>
            <a:r>
              <a:rPr lang="en-US" sz="3600" b="1" dirty="0" smtClean="0"/>
              <a:t/>
            </a:r>
            <a:br>
              <a:rPr lang="en-US" sz="3600" b="1" dirty="0" smtClean="0"/>
            </a:br>
            <a:r>
              <a:rPr lang="en-US" sz="3600" b="1" dirty="0" smtClean="0"/>
              <a:t> </a:t>
            </a:r>
            <a:r>
              <a:rPr lang="kn-IN" sz="3200" b="1" dirty="0" smtClean="0">
                <a:solidFill>
                  <a:srgbClr val="FF0000"/>
                </a:solidFill>
              </a:rPr>
              <a:t>ಅತಿಬಂಡವಾಳೀಕರಣ</a:t>
            </a:r>
            <a:r>
              <a:rPr lang="en-US" sz="3200" b="1" dirty="0" smtClean="0">
                <a:solidFill>
                  <a:srgbClr val="FF0000"/>
                </a:solidFill>
              </a:rPr>
              <a:t> </a:t>
            </a:r>
            <a:r>
              <a:rPr lang="en-US" sz="3600" b="1" dirty="0" smtClean="0">
                <a:solidFill>
                  <a:srgbClr val="FF0000"/>
                </a:solidFill>
              </a:rPr>
              <a:t> </a:t>
            </a:r>
            <a:r>
              <a:rPr lang="kn-IN" sz="3600" b="1" dirty="0" smtClean="0">
                <a:solidFill>
                  <a:srgbClr val="FF0000"/>
                </a:solidFill>
              </a:rPr>
              <a:t>ಪರಿಣಾಮ</a:t>
            </a:r>
            <a:r>
              <a:rPr lang="en-US" sz="3600" dirty="0" smtClean="0">
                <a:solidFill>
                  <a:srgbClr val="FF0000"/>
                </a:solidFill>
              </a:rPr>
              <a:t/>
            </a:r>
            <a:br>
              <a:rPr lang="en-US" sz="3600" dirty="0" smtClean="0">
                <a:solidFill>
                  <a:srgbClr val="FF0000"/>
                </a:solidFill>
              </a:rPr>
            </a:br>
            <a:r>
              <a:rPr lang="en-US" sz="3600" dirty="0" smtClean="0"/>
              <a:t>a) On</a:t>
            </a:r>
            <a:r>
              <a:rPr lang="en-US" dirty="0" smtClean="0"/>
              <a:t> the </a:t>
            </a:r>
            <a:r>
              <a:rPr lang="en-US" sz="4000" dirty="0" smtClean="0"/>
              <a:t>Company</a:t>
            </a:r>
            <a:r>
              <a:rPr lang="en-US" dirty="0" smtClean="0"/>
              <a:t>:</a:t>
            </a:r>
            <a:endParaRPr lang="en-US" dirty="0"/>
          </a:p>
        </p:txBody>
      </p:sp>
      <p:sp>
        <p:nvSpPr>
          <p:cNvPr id="3" name="Content Placeholder 2"/>
          <p:cNvSpPr>
            <a:spLocks noGrp="1"/>
          </p:cNvSpPr>
          <p:nvPr>
            <p:ph idx="1"/>
          </p:nvPr>
        </p:nvSpPr>
        <p:spPr>
          <a:xfrm>
            <a:off x="457200" y="1981200"/>
            <a:ext cx="8229600" cy="4144963"/>
          </a:xfrm>
        </p:spPr>
        <p:txBody>
          <a:bodyPr>
            <a:normAutofit fontScale="92500" lnSpcReduction="10000"/>
          </a:bodyPr>
          <a:lstStyle/>
          <a:p>
            <a:pPr>
              <a:buNone/>
            </a:pPr>
            <a:r>
              <a:rPr lang="en-US" dirty="0" smtClean="0"/>
              <a:t>    </a:t>
            </a:r>
            <a:r>
              <a:rPr lang="en-US" dirty="0" err="1" smtClean="0"/>
              <a:t>i</a:t>
            </a:r>
            <a:r>
              <a:rPr lang="en-US" dirty="0" smtClean="0"/>
              <a:t>) Loss of goodwill</a:t>
            </a:r>
          </a:p>
          <a:p>
            <a:pPr>
              <a:buNone/>
            </a:pPr>
            <a:r>
              <a:rPr lang="en-US" dirty="0" smtClean="0"/>
              <a:t>   ii) Poor creditworthiness</a:t>
            </a:r>
          </a:p>
          <a:p>
            <a:pPr>
              <a:buNone/>
            </a:pPr>
            <a:r>
              <a:rPr lang="en-US" dirty="0" smtClean="0"/>
              <a:t>  iii) Difficulties in obtaining capital.</a:t>
            </a:r>
          </a:p>
          <a:p>
            <a:pPr>
              <a:buNone/>
            </a:pPr>
            <a:r>
              <a:rPr lang="en-US" dirty="0" smtClean="0"/>
              <a:t>  iv</a:t>
            </a:r>
            <a:r>
              <a:rPr lang="en-US" dirty="0"/>
              <a:t>) Decline in efficiency of the </a:t>
            </a:r>
            <a:r>
              <a:rPr lang="en-US" dirty="0" smtClean="0"/>
              <a:t>company</a:t>
            </a:r>
          </a:p>
          <a:p>
            <a:pPr>
              <a:buNone/>
            </a:pPr>
            <a:r>
              <a:rPr lang="en-US" dirty="0" smtClean="0"/>
              <a:t>  v) Loss of market.</a:t>
            </a:r>
          </a:p>
          <a:p>
            <a:pPr>
              <a:buNone/>
            </a:pPr>
            <a:r>
              <a:rPr lang="en-US" dirty="0" smtClean="0"/>
              <a:t>  vii) Liquidation of company.</a:t>
            </a:r>
          </a:p>
          <a:p>
            <a:pPr>
              <a:buNone/>
            </a:pPr>
            <a:r>
              <a:rPr lang="en-US" dirty="0" smtClean="0"/>
              <a:t>  viii) Manipulation of accounts</a:t>
            </a:r>
          </a:p>
          <a:p>
            <a:pPr>
              <a:buNone/>
            </a:pPr>
            <a:r>
              <a:rPr lang="en-US" dirty="0" smtClean="0"/>
              <a:t>  ix) Reorganisation scheme</a:t>
            </a:r>
          </a:p>
          <a:p>
            <a:pPr>
              <a:buNone/>
            </a:pPr>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751344"/>
            <a:ext cx="8001000" cy="5693866"/>
          </a:xfrm>
          <a:prstGeom prst="rect">
            <a:avLst/>
          </a:prstGeom>
        </p:spPr>
        <p:txBody>
          <a:bodyPr wrap="square">
            <a:spAutoFit/>
          </a:bodyPr>
          <a:lstStyle/>
          <a:p>
            <a:pPr fontAlgn="base"/>
            <a:r>
              <a:rPr lang="kn-IN" sz="2800" b="1" dirty="0">
                <a:solidFill>
                  <a:srgbClr val="C00000"/>
                </a:solidFill>
              </a:rPr>
              <a:t>ಕಂಪನಿಯ ಮೇಲೆ ಅತಿಯಾದ ಬಂಡವಾಳೀಕರಣದ ಪ</a:t>
            </a:r>
            <a:r>
              <a:rPr lang="kn-IN" sz="2400" b="1" dirty="0">
                <a:solidFill>
                  <a:srgbClr val="C00000"/>
                </a:solidFill>
              </a:rPr>
              <a:t>ರಿಣಾಮಗಳು </a:t>
            </a:r>
            <a:r>
              <a:rPr lang="kn-IN" b="1" dirty="0">
                <a:solidFill>
                  <a:srgbClr val="C00000"/>
                </a:solidFill>
              </a:rPr>
              <a:t>:</a:t>
            </a:r>
          </a:p>
          <a:p>
            <a:pPr fontAlgn="base"/>
            <a:r>
              <a:rPr lang="kn-IN" sz="2400" dirty="0" smtClean="0"/>
              <a:t>(</a:t>
            </a:r>
            <a:r>
              <a:rPr lang="en-US" sz="2400" dirty="0" err="1"/>
              <a:t>i</a:t>
            </a:r>
            <a:r>
              <a:rPr lang="en-US" sz="2400" dirty="0"/>
              <a:t>) </a:t>
            </a:r>
            <a:r>
              <a:rPr lang="kn-IN" sz="2800" dirty="0"/>
              <a:t>ಪ್ರತಿ ಷೇರಿಗೆ ಗಳಿಕೆಗಳು ಕಡಿಮೆಯಾದ ಕಾರಣ ಕಂಪನಿಯ ಷೇರುಗಳನ್ನು ಸುಲಭವಾಗಿ ಮಾರಾಟ ಮಾಡಲಾಗುವುದಿಲ್ಲ.</a:t>
            </a:r>
          </a:p>
          <a:p>
            <a:pPr fontAlgn="base"/>
            <a:r>
              <a:rPr lang="kn-IN" sz="2800" dirty="0"/>
              <a:t>(</a:t>
            </a:r>
            <a:r>
              <a:rPr lang="en-US" sz="2800" dirty="0"/>
              <a:t>ii) </a:t>
            </a:r>
            <a:r>
              <a:rPr lang="kn-IN" sz="2800" dirty="0"/>
              <a:t>ಕಂಪನಿಯು ಮಾರುಕಟ್ಟೆಯಿಂದ ಹೊಸ ಬಂಡವಾಳವನ್ನು ಸಂಗ್ರಹಿಸಲು ಸಾಧ್ಯವಾಗದಿರಬಹುದು.</a:t>
            </a:r>
          </a:p>
          <a:p>
            <a:pPr fontAlgn="base"/>
            <a:r>
              <a:rPr lang="kn-IN" sz="2800" dirty="0"/>
              <a:t>(</a:t>
            </a:r>
            <a:r>
              <a:rPr lang="en-US" sz="2800" dirty="0"/>
              <a:t>iii) </a:t>
            </a:r>
            <a:r>
              <a:rPr lang="kn-IN" sz="2800" dirty="0"/>
              <a:t>ಕಡಿಮೆಯಾದ ಗಳಿಕೆಗಳು ನಿರ್ವಹಣೆಯನ್ನು ಅನ್ಯಾಯದ ಅಭ್ಯಾಸಗಳನ್ನು ಅನುಸರಿಸಲು ಒತ್ತಾಯಿಸಬಹುದು. ಹೆಚ್ಚಿನ ಲಾಭವನ್ನು ತೋರಿಸಲು ಇದು ಖಾತೆಗಳನ್ನು ನಿರ್ವಹಿಸಬಹುದು.</a:t>
            </a:r>
          </a:p>
          <a:p>
            <a:pPr fontAlgn="base"/>
            <a:r>
              <a:rPr lang="kn-IN" sz="2800" dirty="0"/>
              <a:t>(</a:t>
            </a:r>
            <a:r>
              <a:rPr lang="en-US" sz="2800" dirty="0"/>
              <a:t>iv) </a:t>
            </a:r>
            <a:r>
              <a:rPr lang="kn-IN" sz="2800" dirty="0"/>
              <a:t>ನಿರ್ವಹಣೆ ನಿರ್ವಹಣೆ ಮತ್ತು ಸ್ವತ್ತುಗಳ ಬದಲಿ ವೆಚ್ಚವನ್ನು ಕಡಿತಗೊಳಿಸಬಹುದು. ಸ್ವತ್ತುಗಳ ಸವಕಳಿಯ ಸರಿಯಾದ ಮೊತ್ತವನ್ನು ಒದಗಿಸಲಾಗುವುದಿಲ್ಲ.</a:t>
            </a:r>
          </a:p>
          <a:p>
            <a:pPr fontAlgn="base"/>
            <a:r>
              <a:rPr lang="kn-IN" sz="2800" dirty="0"/>
              <a:t>(</a:t>
            </a:r>
            <a:r>
              <a:rPr lang="en-US" sz="2800" dirty="0"/>
              <a:t>v) </a:t>
            </a:r>
            <a:r>
              <a:rPr lang="kn-IN" sz="2800" dirty="0"/>
              <a:t>ಕಡಿಮೆ ಗಳಿಕೆಯ ಕಾರಣ, ಕಂಪನಿಯ ಖ್ಯಾತಿ ಕಡಿಮೆಯಾಗುತ್ತದೆ.</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pPr algn="l"/>
            <a:r>
              <a:rPr lang="en-US" dirty="0"/>
              <a:t/>
            </a:r>
            <a:br>
              <a:rPr lang="en-US" dirty="0"/>
            </a:br>
            <a:r>
              <a:rPr lang="en-US" dirty="0" smtClean="0"/>
              <a:t>b) </a:t>
            </a:r>
            <a:r>
              <a:rPr lang="en-US" dirty="0" smtClean="0">
                <a:solidFill>
                  <a:srgbClr val="C00000"/>
                </a:solidFill>
              </a:rPr>
              <a:t>Effects on Shareholders</a:t>
            </a:r>
            <a:r>
              <a:rPr lang="en-US" dirty="0" smtClean="0"/>
              <a:t>:</a:t>
            </a:r>
            <a:br>
              <a:rPr lang="en-US" dirty="0" smtClean="0"/>
            </a:br>
            <a:endParaRPr lang="en-US" dirty="0"/>
          </a:p>
        </p:txBody>
      </p:sp>
      <p:sp>
        <p:nvSpPr>
          <p:cNvPr id="3" name="Content Placeholder 2"/>
          <p:cNvSpPr>
            <a:spLocks noGrp="1"/>
          </p:cNvSpPr>
          <p:nvPr>
            <p:ph idx="1"/>
          </p:nvPr>
        </p:nvSpPr>
        <p:spPr>
          <a:xfrm>
            <a:off x="457200" y="914400"/>
            <a:ext cx="8229600" cy="5211763"/>
          </a:xfrm>
        </p:spPr>
        <p:txBody>
          <a:bodyPr>
            <a:normAutofit/>
          </a:bodyPr>
          <a:lstStyle/>
          <a:p>
            <a:pPr>
              <a:buNone/>
            </a:pPr>
            <a:r>
              <a:rPr lang="en-US" dirty="0" smtClean="0"/>
              <a:t> </a:t>
            </a:r>
            <a:r>
              <a:rPr lang="en-US" dirty="0" err="1" smtClean="0"/>
              <a:t>i</a:t>
            </a:r>
            <a:r>
              <a:rPr lang="en-US" dirty="0" smtClean="0"/>
              <a:t>) </a:t>
            </a:r>
            <a:r>
              <a:rPr lang="en-US" sz="4000" dirty="0" smtClean="0"/>
              <a:t>Reduced dividends.</a:t>
            </a:r>
          </a:p>
          <a:p>
            <a:pPr>
              <a:buNone/>
            </a:pPr>
            <a:r>
              <a:rPr lang="en-US" sz="4000" dirty="0" smtClean="0"/>
              <a:t>ii) Fall in the value of shares.</a:t>
            </a:r>
          </a:p>
          <a:p>
            <a:pPr>
              <a:buNone/>
            </a:pPr>
            <a:r>
              <a:rPr lang="en-US" sz="4000" dirty="0" smtClean="0"/>
              <a:t>iii) Unacceptable as collateral security. </a:t>
            </a:r>
          </a:p>
          <a:p>
            <a:pPr>
              <a:buNone/>
            </a:pPr>
            <a:r>
              <a:rPr lang="en-US" sz="4000" dirty="0" smtClean="0"/>
              <a:t>iv) Loss on speculation</a:t>
            </a:r>
          </a:p>
          <a:p>
            <a:pPr>
              <a:buNone/>
            </a:pPr>
            <a:r>
              <a:rPr lang="en-US" sz="4000" dirty="0" smtClean="0"/>
              <a:t>v) Loss on re-</a:t>
            </a:r>
            <a:r>
              <a:rPr lang="en-US" sz="4000" dirty="0" err="1" smtClean="0"/>
              <a:t>organisation</a:t>
            </a:r>
            <a:r>
              <a:rPr lang="en-US" dirty="0" smtClean="0"/>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381000"/>
            <a:ext cx="7924800" cy="5943600"/>
          </a:xfrm>
          <a:prstGeom prst="rect">
            <a:avLst/>
          </a:prstGeom>
        </p:spPr>
        <p:txBody>
          <a:bodyPr wrap="square">
            <a:spAutoFit/>
          </a:bodyPr>
          <a:lstStyle/>
          <a:p>
            <a:pPr fontAlgn="base"/>
            <a:r>
              <a:rPr lang="kn-IN" sz="2400" b="1" dirty="0">
                <a:solidFill>
                  <a:srgbClr val="C00000"/>
                </a:solidFill>
              </a:rPr>
              <a:t>ಷೇರುದಾರರ ಮೇಲೆ ಅತಿಯಾದ ಬಂಡವಾಳೀಕರಣದ ಪರಿಣಾಮಗಳು :</a:t>
            </a:r>
          </a:p>
          <a:p>
            <a:pPr fontAlgn="base"/>
            <a:r>
              <a:rPr lang="en-US" sz="3600" dirty="0" err="1" smtClean="0"/>
              <a:t>i</a:t>
            </a:r>
            <a:r>
              <a:rPr lang="en-US" sz="2800" dirty="0"/>
              <a:t>) </a:t>
            </a:r>
            <a:r>
              <a:rPr lang="kn-IN" sz="2800" dirty="0"/>
              <a:t>ಅತಿಯಾದ ಬಂಡವಾಳೀಕರಣವು ಕಂಪನಿಯ ಆದಾಯವನ್ನು ಕಡಿಮೆ ಮಾಡುತ್ತದೆ. ಇದರರ್ಥ ಷೇರುದಾರರಿಗೆ ಕಡಿಮೆ ಲಾಭಾಂಶ ಸಿಗುತ್ತದೆ.</a:t>
            </a:r>
          </a:p>
          <a:p>
            <a:pPr fontAlgn="base"/>
            <a:r>
              <a:rPr lang="en-US" sz="2800" dirty="0" smtClean="0"/>
              <a:t>ii</a:t>
            </a:r>
            <a:r>
              <a:rPr lang="en-US" sz="2800" dirty="0"/>
              <a:t>) </a:t>
            </a:r>
            <a:r>
              <a:rPr lang="kn-IN" sz="2800" dirty="0"/>
              <a:t>ಕಡಿಮೆ ಲಾಭದಾಯಕತೆಯಿಂದಾಗಿ ಷೇರುಗಳ ಮಾರುಕಟ್ಟೆ ಮೌಲ್ಯವು ಕಡಿಮೆಯಾಗುತ್ತದೆ.</a:t>
            </a:r>
          </a:p>
          <a:p>
            <a:pPr fontAlgn="base"/>
            <a:r>
              <a:rPr lang="en-US" sz="2800" dirty="0" smtClean="0"/>
              <a:t>iii</a:t>
            </a:r>
            <a:r>
              <a:rPr lang="en-US" sz="2800" dirty="0"/>
              <a:t>) </a:t>
            </a:r>
            <a:r>
              <a:rPr lang="kn-IN" sz="2800" dirty="0"/>
              <a:t>ಭವಿಷ್ಯದಲ್ಲಿ ಷೇರುದಾರರಿಗೆ ಆದಾಯದ ಖಚಿತತೆಯಿಲ್ಲದಿರಬಹುದು.</a:t>
            </a:r>
          </a:p>
          <a:p>
            <a:pPr fontAlgn="base"/>
            <a:r>
              <a:rPr lang="en-US" sz="2800" dirty="0" smtClean="0"/>
              <a:t>iv</a:t>
            </a:r>
            <a:r>
              <a:rPr lang="en-US" sz="2800" dirty="0"/>
              <a:t>) </a:t>
            </a:r>
            <a:r>
              <a:rPr lang="kn-IN" sz="2800" dirty="0"/>
              <a:t>ಕಂಪನಿಯ ಖ್ಯಾತಿ ಕುಸಿಯುತ್ತದೆ. ಈ ಕಾರಣದಿಂದಾಗಿ, ಕಂಪನಿಯ ಷೇರುಗಳು ಸುಲಭವಾಗಿ ಮಾರಾಟವಾಗದಿರಬಹುದು.</a:t>
            </a:r>
          </a:p>
          <a:p>
            <a:pPr fontAlgn="base"/>
            <a:r>
              <a:rPr lang="en-US" sz="2800" dirty="0" smtClean="0"/>
              <a:t>v</a:t>
            </a:r>
            <a:r>
              <a:rPr lang="en-US" sz="2800" dirty="0"/>
              <a:t>) </a:t>
            </a:r>
            <a:r>
              <a:rPr lang="kn-IN" sz="2800" dirty="0"/>
              <a:t>ಮರುಸಂಘಟನೆಯ ಸಂದರ್ಭದಲ್ಲಿ, ಈಕ್ವಿಟಿ ಪಾಲಿನ ಮುಖಬೆಲೆಯನ್ನು ತಗ್ಗಿಸಬಹುದು.</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pPr algn="l"/>
            <a:r>
              <a:rPr lang="en-US" dirty="0" smtClean="0"/>
              <a:t/>
            </a:r>
            <a:br>
              <a:rPr lang="en-US" dirty="0" smtClean="0"/>
            </a:br>
            <a:r>
              <a:rPr lang="en-US" dirty="0" smtClean="0"/>
              <a:t>c) </a:t>
            </a:r>
            <a:r>
              <a:rPr lang="en-US" dirty="0" smtClean="0">
                <a:solidFill>
                  <a:srgbClr val="C00000"/>
                </a:solidFill>
              </a:rPr>
              <a:t>Effects on Society:</a:t>
            </a:r>
            <a:r>
              <a:rPr lang="en-US" dirty="0" smtClean="0"/>
              <a:t/>
            </a:r>
            <a:br>
              <a:rPr lang="en-US" dirty="0" smtClean="0"/>
            </a:br>
            <a:endParaRPr lang="en-US" dirty="0"/>
          </a:p>
        </p:txBody>
      </p:sp>
      <p:sp>
        <p:nvSpPr>
          <p:cNvPr id="3" name="Content Placeholder 2"/>
          <p:cNvSpPr>
            <a:spLocks noGrp="1"/>
          </p:cNvSpPr>
          <p:nvPr>
            <p:ph idx="1"/>
          </p:nvPr>
        </p:nvSpPr>
        <p:spPr>
          <a:xfrm>
            <a:off x="457200" y="1143000"/>
            <a:ext cx="8229600" cy="4983163"/>
          </a:xfrm>
        </p:spPr>
        <p:txBody>
          <a:bodyPr/>
          <a:lstStyle/>
          <a:p>
            <a:pPr>
              <a:buNone/>
            </a:pPr>
            <a:r>
              <a:rPr lang="en-US" dirty="0" err="1" smtClean="0"/>
              <a:t>i</a:t>
            </a:r>
            <a:r>
              <a:rPr lang="en-US" dirty="0" smtClean="0"/>
              <a:t>) Loss to Consumers</a:t>
            </a:r>
          </a:p>
          <a:p>
            <a:pPr>
              <a:buNone/>
            </a:pPr>
            <a:r>
              <a:rPr lang="en-US" dirty="0" smtClean="0"/>
              <a:t>ii) Loss to Workers</a:t>
            </a:r>
          </a:p>
          <a:p>
            <a:pPr>
              <a:buNone/>
            </a:pPr>
            <a:r>
              <a:rPr lang="en-US" dirty="0" smtClean="0"/>
              <a:t>iii)</a:t>
            </a:r>
            <a:r>
              <a:rPr lang="en-US" b="1" dirty="0" smtClean="0"/>
              <a:t> </a:t>
            </a:r>
            <a:r>
              <a:rPr lang="en-US" dirty="0" err="1" smtClean="0"/>
              <a:t>Underutilisation</a:t>
            </a:r>
            <a:r>
              <a:rPr lang="en-US" b="1" dirty="0" smtClean="0"/>
              <a:t> </a:t>
            </a:r>
            <a:r>
              <a:rPr lang="en-US" dirty="0" smtClean="0"/>
              <a:t>of Resources</a:t>
            </a:r>
          </a:p>
          <a:p>
            <a:pPr>
              <a:buNone/>
            </a:pPr>
            <a:r>
              <a:rPr lang="en-US" dirty="0" smtClean="0"/>
              <a:t>iv) Gambling in Shares</a:t>
            </a:r>
          </a:p>
          <a:p>
            <a:pPr>
              <a:buNone/>
            </a:pPr>
            <a:r>
              <a:rPr lang="en-US" dirty="0" smtClean="0"/>
              <a:t>v) Recession</a:t>
            </a:r>
          </a:p>
          <a:p>
            <a:endParaRPr lang="en-US" dirty="0" smtClean="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421</TotalTime>
  <Words>1042</Words>
  <Application>Microsoft Office PowerPoint</Application>
  <PresentationFormat>On-screen Show (4:3)</PresentationFormat>
  <Paragraphs>158</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Principles of Financial Management </vt:lpstr>
      <vt:lpstr>Capitalisation</vt:lpstr>
      <vt:lpstr> Overcapitalization  ಅತಿಬಂಡವಾಳೀಕರಣ </vt:lpstr>
      <vt:lpstr>Causes of Over Capitalisation:  ಅತಿಬಂಡವಾಳೀಕರಣ ಕಾರಣಗಳು </vt:lpstr>
      <vt:lpstr>         Effects of Overcapitalisation     ಅತಿಬಂಡವಾಳೀಕರಣ  ಪರಿಣಾಮ a) On the Company:</vt:lpstr>
      <vt:lpstr>Slide 6</vt:lpstr>
      <vt:lpstr> b) Effects on Shareholders: </vt:lpstr>
      <vt:lpstr>Slide 8</vt:lpstr>
      <vt:lpstr> c) Effects on Society: </vt:lpstr>
      <vt:lpstr>Slide 10</vt:lpstr>
      <vt:lpstr>d) On Workers</vt:lpstr>
      <vt:lpstr>Remedies to Overcapitalisation</vt:lpstr>
      <vt:lpstr>Slide 13</vt:lpstr>
      <vt:lpstr>Slide 14</vt:lpstr>
      <vt:lpstr>Under capitalisation ಮಿತಬಂಡವಾಳೀಕರಣ  </vt:lpstr>
      <vt:lpstr>Causes of Under-Capitalisation:</vt:lpstr>
      <vt:lpstr> Effects of Undercapitalization  </vt:lpstr>
      <vt:lpstr> 2. Effects On Shareholders </vt:lpstr>
      <vt:lpstr>3. On society</vt:lpstr>
      <vt:lpstr> Remedies for Under-Capitalisation: </vt:lpstr>
      <vt:lpstr>Capitalisation</vt:lpstr>
      <vt:lpstr> 2.   Book Value and Real Value of shares :    </vt:lpstr>
      <vt:lpstr>Problems on Capitalisation: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Capitalisation    ಬಂಡವಾಳೀಕರಣ</dc:title>
  <dc:creator>admin</dc:creator>
  <cp:lastModifiedBy>ACER</cp:lastModifiedBy>
  <cp:revision>58</cp:revision>
  <dcterms:created xsi:type="dcterms:W3CDTF">2020-11-01T13:13:34Z</dcterms:created>
  <dcterms:modified xsi:type="dcterms:W3CDTF">2022-10-04T09:31:31Z</dcterms:modified>
</cp:coreProperties>
</file>